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arlow"/>
      <p:regular r:id="rId17"/>
    </p:embeddedFont>
    <p:embeddedFont>
      <p:font typeface="Barlow"/>
      <p:regular r:id="rId18"/>
    </p:embeddedFont>
    <p:embeddedFont>
      <p:font typeface="Barlow"/>
      <p:regular r:id="rId19"/>
    </p:embeddedFont>
    <p:embeddedFont>
      <p:font typeface="Barlow"/>
      <p:regular r:id="rId20"/>
    </p:embeddedFont>
    <p:embeddedFont>
      <p:font typeface="Montserrat"/>
      <p:regular r:id="rId21"/>
    </p:embeddedFont>
    <p:embeddedFont>
      <p:font typeface="Montserrat"/>
      <p:regular r:id="rId22"/>
    </p:embeddedFont>
    <p:embeddedFont>
      <p:font typeface="Montserrat"/>
      <p:regular r:id="rId23"/>
    </p:embeddedFont>
    <p:embeddedFont>
      <p:font typeface="Montserrat"/>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E2C3B"/>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4FB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6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63E5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89C9"/>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slideLayout" Target="../slideLayouts/slideLayout3.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slideLayout" Target="../slideLayouts/slideLayout6.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44709" y="3080028"/>
            <a:ext cx="3420904" cy="427553"/>
          </a:xfrm>
          <a:prstGeom prst="rect">
            <a:avLst/>
          </a:prstGeom>
          <a:noFill/>
          <a:ln/>
        </p:spPr>
        <p:txBody>
          <a:bodyPr wrap="none" lIns="0" tIns="0" rIns="0" bIns="0" rtlCol="0" anchor="t"/>
          <a:lstStyle/>
          <a:p>
            <a:pPr algn="l" indent="0" marL="0">
              <a:lnSpc>
                <a:spcPts val="3350"/>
              </a:lnSpc>
              <a:buNone/>
            </a:pPr>
            <a:r>
              <a:rPr lang="en-US" sz="2650" b="1" dirty="0">
                <a:solidFill>
                  <a:srgbClr val="2E3C4E"/>
                </a:solidFill>
                <a:latin typeface="Barlow Bold" pitchFamily="34" charset="0"/>
                <a:ea typeface="Barlow Bold" pitchFamily="34" charset="-122"/>
                <a:cs typeface="Barlow Bold" pitchFamily="34" charset="-120"/>
              </a:rPr>
              <a:t>Chương I:</a:t>
            </a:r>
            <a:endParaRPr lang="en-US" sz="2650" dirty="0"/>
          </a:p>
        </p:txBody>
      </p:sp>
      <p:sp>
        <p:nvSpPr>
          <p:cNvPr id="4" name="Text 1"/>
          <p:cNvSpPr/>
          <p:nvPr/>
        </p:nvSpPr>
        <p:spPr>
          <a:xfrm>
            <a:off x="6244709" y="3724156"/>
            <a:ext cx="7627382" cy="1425416"/>
          </a:xfrm>
          <a:prstGeom prst="rect">
            <a:avLst/>
          </a:prstGeom>
          <a:noFill/>
          <a:ln/>
        </p:spPr>
        <p:txBody>
          <a:bodyPr wrap="squar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Khái Quát và Tổng Quan Về Xe Ô Tô Điện</a:t>
            </a:r>
            <a:endParaRPr lang="en-US" sz="4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8309" y="1682472"/>
            <a:ext cx="11474410" cy="712708"/>
          </a:xfrm>
          <a:prstGeom prst="rect">
            <a:avLst/>
          </a:prstGeom>
          <a:noFill/>
          <a:ln/>
        </p:spPr>
        <p:txBody>
          <a:bodyPr wrap="none" lIns="0" tIns="0" rIns="0" bIns="0" rtlCol="0" anchor="t"/>
          <a:lstStyle/>
          <a:p>
            <a:pPr algn="l" indent="0" marL="0">
              <a:lnSpc>
                <a:spcPts val="5600"/>
              </a:lnSpc>
              <a:buNone/>
            </a:pPr>
            <a:r>
              <a:rPr lang="en-US" sz="4450" b="1" dirty="0">
                <a:solidFill>
                  <a:srgbClr val="75BAE6"/>
                </a:solidFill>
                <a:latin typeface="Barlow Bold" pitchFamily="34" charset="0"/>
                <a:ea typeface="Barlow Bold" pitchFamily="34" charset="-122"/>
                <a:cs typeface="Barlow Bold" pitchFamily="34" charset="-120"/>
              </a:rPr>
              <a:t>Kết Luận: Tương Lai Xe Ô Tô Điện Tại Việt Nam</a:t>
            </a:r>
            <a:endParaRPr lang="en-US" sz="4450" dirty="0"/>
          </a:p>
        </p:txBody>
      </p:sp>
      <p:sp>
        <p:nvSpPr>
          <p:cNvPr id="3" name="Text 1"/>
          <p:cNvSpPr/>
          <p:nvPr/>
        </p:nvSpPr>
        <p:spPr>
          <a:xfrm>
            <a:off x="1083231" y="3072170"/>
            <a:ext cx="12788860" cy="1040130"/>
          </a:xfrm>
          <a:prstGeom prst="rect">
            <a:avLst/>
          </a:prstGeom>
          <a:noFill/>
          <a:ln/>
        </p:spPr>
        <p:txBody>
          <a:bodyPr wrap="square" lIns="0" tIns="0" rIns="0" bIns="0" rtlCol="0" anchor="t"/>
          <a:lstStyle/>
          <a:p>
            <a:pPr algn="l" indent="0" marL="0">
              <a:lnSpc>
                <a:spcPts val="2700"/>
              </a:lnSpc>
              <a:buNone/>
            </a:pPr>
            <a:r>
              <a:rPr lang="en-US" sz="1700" dirty="0">
                <a:solidFill>
                  <a:srgbClr val="75BAE6"/>
                </a:solidFill>
                <a:latin typeface="Montserrat" pitchFamily="34" charset="0"/>
                <a:ea typeface="Montserrat" pitchFamily="34" charset="-122"/>
                <a:cs typeface="Montserrat" pitchFamily="34" charset="-120"/>
              </a:rPr>
              <a:t>Xe ô tô điện không chỉ là phương tiện di chuyển, mà còn là biểu tượng của một tương lai xanh, bền vững cho giao thông Việt Nam.</a:t>
            </a:r>
            <a:pPr algn="l" indent="0" marL="0">
              <a:lnSpc>
                <a:spcPts val="2700"/>
              </a:lnSpc>
              <a:buNone/>
            </a:pPr>
            <a:r>
              <a:rPr lang="en-US" sz="1700" dirty="0">
                <a:solidFill>
                  <a:srgbClr val="FFFFFF"/>
                </a:solidFill>
                <a:latin typeface="Montserrat" pitchFamily="34" charset="0"/>
                <a:ea typeface="Montserrat" pitchFamily="34" charset="-122"/>
                <a:cs typeface="Montserrat" pitchFamily="34" charset="-120"/>
              </a:rPr>
              <a:t> Với sự chung tay của chính phủ, doanh nghiệp và cộng đồng, chúng ta có thể đẩy nhanh quá trình chuyển đổi này.</a:t>
            </a:r>
            <a:endParaRPr lang="en-US" sz="1700" dirty="0"/>
          </a:p>
        </p:txBody>
      </p:sp>
      <p:sp>
        <p:nvSpPr>
          <p:cNvPr id="4" name="Shape 2"/>
          <p:cNvSpPr/>
          <p:nvPr/>
        </p:nvSpPr>
        <p:spPr>
          <a:xfrm>
            <a:off x="758309" y="2828449"/>
            <a:ext cx="30480" cy="1527572"/>
          </a:xfrm>
          <a:prstGeom prst="rect">
            <a:avLst/>
          </a:prstGeom>
          <a:solidFill>
            <a:srgbClr val="75BAE6"/>
          </a:solidFill>
          <a:ln/>
        </p:spPr>
      </p:sp>
      <p:sp>
        <p:nvSpPr>
          <p:cNvPr id="5" name="Shape 3"/>
          <p:cNvSpPr/>
          <p:nvPr/>
        </p:nvSpPr>
        <p:spPr>
          <a:xfrm>
            <a:off x="758309" y="4599742"/>
            <a:ext cx="487442" cy="487442"/>
          </a:xfrm>
          <a:prstGeom prst="roundRect">
            <a:avLst>
              <a:gd name="adj" fmla="val 66673"/>
            </a:avLst>
          </a:prstGeom>
          <a:solidFill>
            <a:srgbClr val="D4E9F7"/>
          </a:solidFill>
          <a:ln w="7620">
            <a:solidFill>
              <a:srgbClr val="BACFDD"/>
            </a:solidFill>
            <a:prstDash val="solid"/>
          </a:ln>
        </p:spPr>
      </p:sp>
      <p:sp>
        <p:nvSpPr>
          <p:cNvPr id="6" name="Text 4"/>
          <p:cNvSpPr/>
          <p:nvPr/>
        </p:nvSpPr>
        <p:spPr>
          <a:xfrm>
            <a:off x="1462326" y="4674156"/>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5F6FF"/>
                </a:solidFill>
                <a:latin typeface="Barlow Bold" pitchFamily="34" charset="0"/>
                <a:ea typeface="Barlow Bold" pitchFamily="34" charset="-122"/>
                <a:cs typeface="Barlow Bold" pitchFamily="34" charset="-120"/>
              </a:rPr>
              <a:t>Xu hướng tất yếu</a:t>
            </a:r>
            <a:endParaRPr lang="en-US" sz="2200" dirty="0"/>
          </a:p>
        </p:txBody>
      </p:sp>
      <p:sp>
        <p:nvSpPr>
          <p:cNvPr id="7" name="Text 5"/>
          <p:cNvSpPr/>
          <p:nvPr/>
        </p:nvSpPr>
        <p:spPr>
          <a:xfrm>
            <a:off x="1462326" y="5160288"/>
            <a:ext cx="3486745" cy="1386840"/>
          </a:xfrm>
          <a:prstGeom prst="rect">
            <a:avLst/>
          </a:prstGeom>
          <a:noFill/>
          <a:ln/>
        </p:spPr>
        <p:txBody>
          <a:bodyPr wrap="square" lIns="0" tIns="0" rIns="0" bIns="0" rtlCol="0" anchor="t"/>
          <a:lstStyle/>
          <a:p>
            <a:pPr algn="l" indent="0" marL="0">
              <a:lnSpc>
                <a:spcPts val="2700"/>
              </a:lnSpc>
              <a:buNone/>
            </a:pPr>
            <a:r>
              <a:rPr lang="en-US" sz="1700" dirty="0">
                <a:solidFill>
                  <a:srgbClr val="FFFFFF"/>
                </a:solidFill>
                <a:latin typeface="Montserrat" pitchFamily="34" charset="0"/>
                <a:ea typeface="Montserrat" pitchFamily="34" charset="-122"/>
                <a:cs typeface="Montserrat" pitchFamily="34" charset="-120"/>
              </a:rPr>
              <a:t>Xe điện là lựa chọn không thể đảo ngược, góp phần quan trọng vào bảo vệ môi trường và phát triển kinh tế bền vững.</a:t>
            </a:r>
            <a:endParaRPr lang="en-US" sz="1700" dirty="0"/>
          </a:p>
        </p:txBody>
      </p:sp>
      <p:sp>
        <p:nvSpPr>
          <p:cNvPr id="8" name="Shape 6"/>
          <p:cNvSpPr/>
          <p:nvPr/>
        </p:nvSpPr>
        <p:spPr>
          <a:xfrm>
            <a:off x="5219819" y="4599742"/>
            <a:ext cx="487442" cy="487442"/>
          </a:xfrm>
          <a:prstGeom prst="roundRect">
            <a:avLst>
              <a:gd name="adj" fmla="val 66673"/>
            </a:avLst>
          </a:prstGeom>
          <a:solidFill>
            <a:srgbClr val="D4E9F7"/>
          </a:solidFill>
          <a:ln w="7620">
            <a:solidFill>
              <a:srgbClr val="BACFDD"/>
            </a:solidFill>
            <a:prstDash val="solid"/>
          </a:ln>
        </p:spPr>
      </p:sp>
      <p:sp>
        <p:nvSpPr>
          <p:cNvPr id="9" name="Text 7"/>
          <p:cNvSpPr/>
          <p:nvPr/>
        </p:nvSpPr>
        <p:spPr>
          <a:xfrm>
            <a:off x="5923836" y="4674156"/>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5F6FF"/>
                </a:solidFill>
                <a:latin typeface="Barlow Bold" pitchFamily="34" charset="0"/>
                <a:ea typeface="Barlow Bold" pitchFamily="34" charset="-122"/>
                <a:cs typeface="Barlow Bold" pitchFamily="34" charset="-120"/>
              </a:rPr>
              <a:t>Cần tiếp tục đầu tư</a:t>
            </a:r>
            <a:endParaRPr lang="en-US" sz="2200" dirty="0"/>
          </a:p>
        </p:txBody>
      </p:sp>
      <p:sp>
        <p:nvSpPr>
          <p:cNvPr id="10" name="Text 8"/>
          <p:cNvSpPr/>
          <p:nvPr/>
        </p:nvSpPr>
        <p:spPr>
          <a:xfrm>
            <a:off x="5923836" y="5160288"/>
            <a:ext cx="3486745" cy="1386840"/>
          </a:xfrm>
          <a:prstGeom prst="rect">
            <a:avLst/>
          </a:prstGeom>
          <a:noFill/>
          <a:ln/>
        </p:spPr>
        <p:txBody>
          <a:bodyPr wrap="square" lIns="0" tIns="0" rIns="0" bIns="0" rtlCol="0" anchor="t"/>
          <a:lstStyle/>
          <a:p>
            <a:pPr algn="l" indent="0" marL="0">
              <a:lnSpc>
                <a:spcPts val="2700"/>
              </a:lnSpc>
              <a:buNone/>
            </a:pPr>
            <a:r>
              <a:rPr lang="en-US" sz="1700" dirty="0">
                <a:solidFill>
                  <a:srgbClr val="FFFFFF"/>
                </a:solidFill>
                <a:latin typeface="Montserrat" pitchFamily="34" charset="0"/>
                <a:ea typeface="Montserrat" pitchFamily="34" charset="-122"/>
                <a:cs typeface="Montserrat" pitchFamily="34" charset="-120"/>
              </a:rPr>
              <a:t>Hạ tầng sạc, chính sách hỗ trợ và nâng cao nhận thức người dùng là chìa khóa để thúc đẩy sự phổ biến của xe điện.</a:t>
            </a:r>
            <a:endParaRPr lang="en-US" sz="1700" dirty="0"/>
          </a:p>
        </p:txBody>
      </p:sp>
      <p:sp>
        <p:nvSpPr>
          <p:cNvPr id="11" name="Shape 9"/>
          <p:cNvSpPr/>
          <p:nvPr/>
        </p:nvSpPr>
        <p:spPr>
          <a:xfrm>
            <a:off x="9681329" y="4599742"/>
            <a:ext cx="487442" cy="487442"/>
          </a:xfrm>
          <a:prstGeom prst="roundRect">
            <a:avLst>
              <a:gd name="adj" fmla="val 66673"/>
            </a:avLst>
          </a:prstGeom>
          <a:solidFill>
            <a:srgbClr val="D4E9F7"/>
          </a:solidFill>
          <a:ln w="7620">
            <a:solidFill>
              <a:srgbClr val="BACFDD"/>
            </a:solidFill>
            <a:prstDash val="solid"/>
          </a:ln>
        </p:spPr>
      </p:sp>
      <p:sp>
        <p:nvSpPr>
          <p:cNvPr id="12" name="Text 10"/>
          <p:cNvSpPr/>
          <p:nvPr/>
        </p:nvSpPr>
        <p:spPr>
          <a:xfrm>
            <a:off x="10385346" y="4674156"/>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5F6FF"/>
                </a:solidFill>
                <a:latin typeface="Barlow Bold" pitchFamily="34" charset="0"/>
                <a:ea typeface="Barlow Bold" pitchFamily="34" charset="-122"/>
                <a:cs typeface="Barlow Bold" pitchFamily="34" charset="-120"/>
              </a:rPr>
              <a:t>Tiên phong VinFast</a:t>
            </a:r>
            <a:endParaRPr lang="en-US" sz="2200" dirty="0"/>
          </a:p>
        </p:txBody>
      </p:sp>
      <p:sp>
        <p:nvSpPr>
          <p:cNvPr id="13" name="Text 11"/>
          <p:cNvSpPr/>
          <p:nvPr/>
        </p:nvSpPr>
        <p:spPr>
          <a:xfrm>
            <a:off x="10385346" y="5160288"/>
            <a:ext cx="3486745" cy="1386840"/>
          </a:xfrm>
          <a:prstGeom prst="rect">
            <a:avLst/>
          </a:prstGeom>
          <a:noFill/>
          <a:ln/>
        </p:spPr>
        <p:txBody>
          <a:bodyPr wrap="square" lIns="0" tIns="0" rIns="0" bIns="0" rtlCol="0" anchor="t"/>
          <a:lstStyle/>
          <a:p>
            <a:pPr algn="l" indent="0" marL="0">
              <a:lnSpc>
                <a:spcPts val="2700"/>
              </a:lnSpc>
              <a:buNone/>
            </a:pPr>
            <a:r>
              <a:rPr lang="en-US" sz="1700" dirty="0">
                <a:solidFill>
                  <a:srgbClr val="FFFFFF"/>
                </a:solidFill>
                <a:latin typeface="Montserrat" pitchFamily="34" charset="0"/>
                <a:ea typeface="Montserrat" pitchFamily="34" charset="-122"/>
                <a:cs typeface="Montserrat" pitchFamily="34" charset="-120"/>
              </a:rPr>
              <a:t>VinFast cùng các doanh nghiệp Việt đang dẫn đầu cuộc cách mạng này, tạo ra cơ hội và thách thức mới.</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1406604"/>
            <a:ext cx="5701546" cy="712708"/>
          </a:xfrm>
          <a:prstGeom prst="rect">
            <a:avLst/>
          </a:prstGeom>
          <a:noFill/>
          <a:ln/>
        </p:spPr>
        <p:txBody>
          <a:bodyPr wrap="non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Xe Ô Tô Điện Là Gì?</a:t>
            </a:r>
            <a:endParaRPr lang="en-US" sz="4450" dirty="0"/>
          </a:p>
        </p:txBody>
      </p:sp>
      <p:sp>
        <p:nvSpPr>
          <p:cNvPr id="3" name="Shape 1"/>
          <p:cNvSpPr/>
          <p:nvPr/>
        </p:nvSpPr>
        <p:spPr>
          <a:xfrm>
            <a:off x="758309" y="2877503"/>
            <a:ext cx="4226838" cy="2661642"/>
          </a:xfrm>
          <a:prstGeom prst="roundRect">
            <a:avLst>
              <a:gd name="adj" fmla="val 5497"/>
            </a:avLst>
          </a:prstGeom>
          <a:solidFill>
            <a:srgbClr val="F4FBFF"/>
          </a:solidFill>
          <a:ln/>
        </p:spPr>
      </p:sp>
      <p:pic>
        <p:nvPicPr>
          <p:cNvPr id="4" name="Image 0" descr="preencoded.png">    </p:cNvPr>
          <p:cNvPicPr>
            <a:picLocks noChangeAspect="1"/>
          </p:cNvPicPr>
          <p:nvPr/>
        </p:nvPicPr>
        <p:blipFill>
          <a:blip r:embed="rId1"/>
          <a:stretch>
            <a:fillRect/>
          </a:stretch>
        </p:blipFill>
        <p:spPr>
          <a:xfrm>
            <a:off x="758309" y="2847023"/>
            <a:ext cx="4226838" cy="121920"/>
          </a:xfrm>
          <a:prstGeom prst="rect">
            <a:avLst/>
          </a:prstGeom>
        </p:spPr>
      </p:pic>
      <p:pic>
        <p:nvPicPr>
          <p:cNvPr id="5" name="Image 1" descr="preencoded.png">    </p:cNvPr>
          <p:cNvPicPr>
            <a:picLocks noChangeAspect="1"/>
          </p:cNvPicPr>
          <p:nvPr/>
        </p:nvPicPr>
        <p:blipFill>
          <a:blip r:embed="rId2"/>
          <a:stretch>
            <a:fillRect/>
          </a:stretch>
        </p:blipFill>
        <p:spPr>
          <a:xfrm>
            <a:off x="2546687" y="2552581"/>
            <a:ext cx="649962" cy="649962"/>
          </a:xfrm>
          <a:prstGeom prst="rect">
            <a:avLst/>
          </a:prstGeom>
        </p:spPr>
      </p:pic>
      <p:sp>
        <p:nvSpPr>
          <p:cNvPr id="6" name="Text 2"/>
          <p:cNvSpPr/>
          <p:nvPr/>
        </p:nvSpPr>
        <p:spPr>
          <a:xfrm>
            <a:off x="2741712" y="2715101"/>
            <a:ext cx="259913" cy="324922"/>
          </a:xfrm>
          <a:prstGeom prst="rect">
            <a:avLst/>
          </a:prstGeom>
          <a:noFill/>
          <a:ln/>
        </p:spPr>
        <p:txBody>
          <a:bodyPr wrap="none" lIns="0" tIns="0" rIns="0" bIns="0" rtlCol="0" anchor="t"/>
          <a:lstStyle/>
          <a:p>
            <a:pPr algn="l" indent="0" marL="0">
              <a:lnSpc>
                <a:spcPts val="3250"/>
              </a:lnSpc>
              <a:buNone/>
            </a:pPr>
            <a:r>
              <a:rPr lang="en-US" sz="2000" b="1" dirty="0">
                <a:solidFill>
                  <a:srgbClr val="000000"/>
                </a:solidFill>
                <a:latin typeface="Barlow Bold" pitchFamily="34" charset="0"/>
                <a:ea typeface="Barlow Bold" pitchFamily="34" charset="-122"/>
                <a:cs typeface="Barlow Bold" pitchFamily="34" charset="-120"/>
              </a:rPr>
              <a:t>1</a:t>
            </a:r>
            <a:endParaRPr lang="en-US" sz="2000" dirty="0"/>
          </a:p>
        </p:txBody>
      </p:sp>
      <p:sp>
        <p:nvSpPr>
          <p:cNvPr id="7" name="Text 3"/>
          <p:cNvSpPr/>
          <p:nvPr/>
        </p:nvSpPr>
        <p:spPr>
          <a:xfrm>
            <a:off x="1005364" y="3419118"/>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Động cơ điện</a:t>
            </a:r>
            <a:endParaRPr lang="en-US" sz="2200" dirty="0"/>
          </a:p>
        </p:txBody>
      </p:sp>
      <p:sp>
        <p:nvSpPr>
          <p:cNvPr id="8" name="Text 4"/>
          <p:cNvSpPr/>
          <p:nvPr/>
        </p:nvSpPr>
        <p:spPr>
          <a:xfrm>
            <a:off x="1005364" y="3905250"/>
            <a:ext cx="3732728" cy="104013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Sử dụng động cơ điện thay cho động cơ đốt trong truyền thống, không phát thải khí trực tiếp.</a:t>
            </a:r>
            <a:endParaRPr lang="en-US" sz="1700" dirty="0"/>
          </a:p>
        </p:txBody>
      </p:sp>
      <p:sp>
        <p:nvSpPr>
          <p:cNvPr id="9" name="Shape 5"/>
          <p:cNvSpPr/>
          <p:nvPr/>
        </p:nvSpPr>
        <p:spPr>
          <a:xfrm>
            <a:off x="5201722" y="2877503"/>
            <a:ext cx="4226838" cy="2661642"/>
          </a:xfrm>
          <a:prstGeom prst="roundRect">
            <a:avLst>
              <a:gd name="adj" fmla="val 5497"/>
            </a:avLst>
          </a:prstGeom>
          <a:solidFill>
            <a:srgbClr val="F4FBFF"/>
          </a:solidFill>
          <a:ln/>
        </p:spPr>
      </p:sp>
      <p:pic>
        <p:nvPicPr>
          <p:cNvPr id="10" name="Image 2" descr="preencoded.png">    </p:cNvPr>
          <p:cNvPicPr>
            <a:picLocks noChangeAspect="1"/>
          </p:cNvPicPr>
          <p:nvPr/>
        </p:nvPicPr>
        <p:blipFill>
          <a:blip r:embed="rId3"/>
          <a:stretch>
            <a:fillRect/>
          </a:stretch>
        </p:blipFill>
        <p:spPr>
          <a:xfrm>
            <a:off x="5201722" y="2847023"/>
            <a:ext cx="4226838" cy="121920"/>
          </a:xfrm>
          <a:prstGeom prst="rect">
            <a:avLst/>
          </a:prstGeom>
        </p:spPr>
      </p:pic>
      <p:pic>
        <p:nvPicPr>
          <p:cNvPr id="11" name="Image 3" descr="preencoded.png">    </p:cNvPr>
          <p:cNvPicPr>
            <a:picLocks noChangeAspect="1"/>
          </p:cNvPicPr>
          <p:nvPr/>
        </p:nvPicPr>
        <p:blipFill>
          <a:blip r:embed="rId4"/>
          <a:stretch>
            <a:fillRect/>
          </a:stretch>
        </p:blipFill>
        <p:spPr>
          <a:xfrm>
            <a:off x="6990100" y="2552581"/>
            <a:ext cx="649962" cy="649962"/>
          </a:xfrm>
          <a:prstGeom prst="rect">
            <a:avLst/>
          </a:prstGeom>
        </p:spPr>
      </p:pic>
      <p:sp>
        <p:nvSpPr>
          <p:cNvPr id="12" name="Text 6"/>
          <p:cNvSpPr/>
          <p:nvPr/>
        </p:nvSpPr>
        <p:spPr>
          <a:xfrm>
            <a:off x="7185124" y="2715101"/>
            <a:ext cx="259913" cy="324922"/>
          </a:xfrm>
          <a:prstGeom prst="rect">
            <a:avLst/>
          </a:prstGeom>
          <a:noFill/>
          <a:ln/>
        </p:spPr>
        <p:txBody>
          <a:bodyPr wrap="none" lIns="0" tIns="0" rIns="0" bIns="0" rtlCol="0" anchor="t"/>
          <a:lstStyle/>
          <a:p>
            <a:pPr algn="l" indent="0" marL="0">
              <a:lnSpc>
                <a:spcPts val="3250"/>
              </a:lnSpc>
              <a:buNone/>
            </a:pPr>
            <a:r>
              <a:rPr lang="en-US" sz="2000" b="1" dirty="0">
                <a:solidFill>
                  <a:srgbClr val="000000"/>
                </a:solidFill>
                <a:latin typeface="Barlow Bold" pitchFamily="34" charset="0"/>
                <a:ea typeface="Barlow Bold" pitchFamily="34" charset="-122"/>
                <a:cs typeface="Barlow Bold" pitchFamily="34" charset="-120"/>
              </a:rPr>
              <a:t>2</a:t>
            </a:r>
            <a:endParaRPr lang="en-US" sz="2000" dirty="0"/>
          </a:p>
        </p:txBody>
      </p:sp>
      <p:sp>
        <p:nvSpPr>
          <p:cNvPr id="13" name="Text 7"/>
          <p:cNvSpPr/>
          <p:nvPr/>
        </p:nvSpPr>
        <p:spPr>
          <a:xfrm>
            <a:off x="5448776" y="3419118"/>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Nguồn năng lượng</a:t>
            </a:r>
            <a:endParaRPr lang="en-US" sz="2200" dirty="0"/>
          </a:p>
        </p:txBody>
      </p:sp>
      <p:sp>
        <p:nvSpPr>
          <p:cNvPr id="14" name="Text 8"/>
          <p:cNvSpPr/>
          <p:nvPr/>
        </p:nvSpPr>
        <p:spPr>
          <a:xfrm>
            <a:off x="5448776" y="3905250"/>
            <a:ext cx="3732728" cy="138684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Năng lượng chính từ pin sạc điện, thân thiện với môi trường, góp phần giảm ô nhiễm không khí đô thị.</a:t>
            </a:r>
            <a:endParaRPr lang="en-US" sz="1700" dirty="0"/>
          </a:p>
        </p:txBody>
      </p:sp>
      <p:sp>
        <p:nvSpPr>
          <p:cNvPr id="15" name="Shape 9"/>
          <p:cNvSpPr/>
          <p:nvPr/>
        </p:nvSpPr>
        <p:spPr>
          <a:xfrm>
            <a:off x="9645134" y="2877503"/>
            <a:ext cx="4226957" cy="2661642"/>
          </a:xfrm>
          <a:prstGeom prst="roundRect">
            <a:avLst>
              <a:gd name="adj" fmla="val 5497"/>
            </a:avLst>
          </a:prstGeom>
          <a:solidFill>
            <a:srgbClr val="F4FBFF"/>
          </a:solidFill>
          <a:ln/>
        </p:spPr>
      </p:sp>
      <p:pic>
        <p:nvPicPr>
          <p:cNvPr id="16" name="Image 4" descr="preencoded.png">    </p:cNvPr>
          <p:cNvPicPr>
            <a:picLocks noChangeAspect="1"/>
          </p:cNvPicPr>
          <p:nvPr/>
        </p:nvPicPr>
        <p:blipFill>
          <a:blip r:embed="rId5"/>
          <a:stretch>
            <a:fillRect/>
          </a:stretch>
        </p:blipFill>
        <p:spPr>
          <a:xfrm>
            <a:off x="9645134" y="2847023"/>
            <a:ext cx="4226957" cy="121920"/>
          </a:xfrm>
          <a:prstGeom prst="rect">
            <a:avLst/>
          </a:prstGeom>
        </p:spPr>
      </p:pic>
      <p:pic>
        <p:nvPicPr>
          <p:cNvPr id="17" name="Image 5" descr="preencoded.png">    </p:cNvPr>
          <p:cNvPicPr>
            <a:picLocks noChangeAspect="1"/>
          </p:cNvPicPr>
          <p:nvPr/>
        </p:nvPicPr>
        <p:blipFill>
          <a:blip r:embed="rId6"/>
          <a:stretch>
            <a:fillRect/>
          </a:stretch>
        </p:blipFill>
        <p:spPr>
          <a:xfrm>
            <a:off x="11433631" y="2552581"/>
            <a:ext cx="649962" cy="649962"/>
          </a:xfrm>
          <a:prstGeom prst="rect">
            <a:avLst/>
          </a:prstGeom>
        </p:spPr>
      </p:pic>
      <p:sp>
        <p:nvSpPr>
          <p:cNvPr id="18" name="Text 10"/>
          <p:cNvSpPr/>
          <p:nvPr/>
        </p:nvSpPr>
        <p:spPr>
          <a:xfrm>
            <a:off x="11628656" y="2715101"/>
            <a:ext cx="259913" cy="324922"/>
          </a:xfrm>
          <a:prstGeom prst="rect">
            <a:avLst/>
          </a:prstGeom>
          <a:noFill/>
          <a:ln/>
        </p:spPr>
        <p:txBody>
          <a:bodyPr wrap="none" lIns="0" tIns="0" rIns="0" bIns="0" rtlCol="0" anchor="t"/>
          <a:lstStyle/>
          <a:p>
            <a:pPr algn="l" indent="0" marL="0">
              <a:lnSpc>
                <a:spcPts val="3250"/>
              </a:lnSpc>
              <a:buNone/>
            </a:pPr>
            <a:r>
              <a:rPr lang="en-US" sz="2000" b="1" dirty="0">
                <a:solidFill>
                  <a:srgbClr val="000000"/>
                </a:solidFill>
                <a:latin typeface="Barlow Bold" pitchFamily="34" charset="0"/>
                <a:ea typeface="Barlow Bold" pitchFamily="34" charset="-122"/>
                <a:cs typeface="Barlow Bold" pitchFamily="34" charset="-120"/>
              </a:rPr>
              <a:t>3</a:t>
            </a:r>
            <a:endParaRPr lang="en-US" sz="2000" dirty="0"/>
          </a:p>
        </p:txBody>
      </p:sp>
      <p:sp>
        <p:nvSpPr>
          <p:cNvPr id="19" name="Text 11"/>
          <p:cNvSpPr/>
          <p:nvPr/>
        </p:nvSpPr>
        <p:spPr>
          <a:xfrm>
            <a:off x="9892189" y="3419118"/>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Phân loại</a:t>
            </a:r>
            <a:endParaRPr lang="en-US" sz="2200" dirty="0"/>
          </a:p>
        </p:txBody>
      </p:sp>
      <p:sp>
        <p:nvSpPr>
          <p:cNvPr id="20" name="Text 12"/>
          <p:cNvSpPr/>
          <p:nvPr/>
        </p:nvSpPr>
        <p:spPr>
          <a:xfrm>
            <a:off x="9892189" y="3905250"/>
            <a:ext cx="3732848" cy="104013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Gồm BEV (xe điện thuần túy), PHEV (hybrid cắm sạc) và HEV (hybrid không cắm sạc).</a:t>
            </a:r>
            <a:endParaRPr lang="en-US" sz="1700" dirty="0"/>
          </a:p>
        </p:txBody>
      </p:sp>
      <p:sp>
        <p:nvSpPr>
          <p:cNvPr id="21" name="Text 13"/>
          <p:cNvSpPr/>
          <p:nvPr/>
        </p:nvSpPr>
        <p:spPr>
          <a:xfrm>
            <a:off x="758309" y="5782866"/>
            <a:ext cx="13113782" cy="104013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Xe ô tô điện (EV) đại diện cho một bước tiến quan trọng trong ngành công nghiệp ô tô, hướng tới giao thông bền vững và giảm thiểu tác động môi trường. Sự đa dạng về phân loại cho phép người dùng lựa chọn phù hợp với nhu cầu sử dụng và thói quen di chuyển của mình.</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92825" y="544354"/>
            <a:ext cx="7139464" cy="651272"/>
          </a:xfrm>
          <a:prstGeom prst="rect">
            <a:avLst/>
          </a:prstGeom>
          <a:noFill/>
          <a:ln/>
        </p:spPr>
        <p:txBody>
          <a:bodyPr wrap="none" lIns="0" tIns="0" rIns="0" bIns="0" rtlCol="0" anchor="t"/>
          <a:lstStyle/>
          <a:p>
            <a:pPr algn="l" indent="0" marL="0">
              <a:lnSpc>
                <a:spcPts val="5100"/>
              </a:lnSpc>
              <a:buNone/>
            </a:pPr>
            <a:r>
              <a:rPr lang="en-US" sz="4100" b="1" dirty="0">
                <a:solidFill>
                  <a:srgbClr val="2E3C4E"/>
                </a:solidFill>
                <a:latin typeface="Barlow Bold" pitchFamily="34" charset="0"/>
                <a:ea typeface="Barlow Bold" pitchFamily="34" charset="-122"/>
                <a:cs typeface="Barlow Bold" pitchFamily="34" charset="-120"/>
              </a:rPr>
              <a:t>Cấu Tạo Chính Của Xe Ô Tô Điện</a:t>
            </a:r>
            <a:endParaRPr lang="en-US" sz="4100" dirty="0"/>
          </a:p>
        </p:txBody>
      </p:sp>
      <p:sp>
        <p:nvSpPr>
          <p:cNvPr id="3" name="Text 1"/>
          <p:cNvSpPr/>
          <p:nvPr/>
        </p:nvSpPr>
        <p:spPr>
          <a:xfrm>
            <a:off x="692825" y="1670685"/>
            <a:ext cx="6380917" cy="950119"/>
          </a:xfrm>
          <a:prstGeom prst="rect">
            <a:avLst/>
          </a:prstGeom>
          <a:noFill/>
          <a:ln/>
        </p:spPr>
        <p:txBody>
          <a:bodyPr wrap="square" lIns="0" tIns="0" rIns="0" bIns="0" rtlCol="0" anchor="t"/>
          <a:lstStyle/>
          <a:p>
            <a:pPr algn="l" indent="0" marL="0">
              <a:lnSpc>
                <a:spcPts val="2450"/>
              </a:lnSpc>
              <a:buNone/>
            </a:pPr>
            <a:r>
              <a:rPr lang="en-US" sz="1550" dirty="0">
                <a:solidFill>
                  <a:srgbClr val="384653"/>
                </a:solidFill>
                <a:latin typeface="Montserrat" pitchFamily="34" charset="0"/>
                <a:ea typeface="Montserrat" pitchFamily="34" charset="-122"/>
                <a:cs typeface="Montserrat" pitchFamily="34" charset="-120"/>
              </a:rPr>
              <a:t>Một chiếc xe ô tô điện được cấu tạo từ nhiều bộ phận then chốt, mỗi phần đóng vai trò quan trọng trong việc vận hành hiệu quả và an toàn.</a:t>
            </a:r>
            <a:endParaRPr lang="en-US" sz="1550" dirty="0"/>
          </a:p>
        </p:txBody>
      </p:sp>
      <p:sp>
        <p:nvSpPr>
          <p:cNvPr id="4" name="Text 2"/>
          <p:cNvSpPr/>
          <p:nvPr/>
        </p:nvSpPr>
        <p:spPr>
          <a:xfrm>
            <a:off x="692825" y="2798921"/>
            <a:ext cx="6380917" cy="633413"/>
          </a:xfrm>
          <a:prstGeom prst="rect">
            <a:avLst/>
          </a:prstGeom>
          <a:noFill/>
          <a:ln/>
        </p:spPr>
        <p:txBody>
          <a:bodyPr wrap="square" lIns="0" tIns="0" rIns="0" bIns="0" rtlCol="0" anchor="t"/>
          <a:lstStyle/>
          <a:p>
            <a:pPr algn="l" marL="342900" indent="-342900">
              <a:lnSpc>
                <a:spcPts val="2450"/>
              </a:lnSpc>
              <a:buSzPct val="100000"/>
              <a:buChar char="•"/>
            </a:pPr>
            <a:r>
              <a:rPr lang="en-US" sz="1550" b="1" dirty="0">
                <a:solidFill>
                  <a:srgbClr val="384653"/>
                </a:solidFill>
                <a:latin typeface="Montserrat" pitchFamily="34" charset="0"/>
                <a:ea typeface="Montserrat" pitchFamily="34" charset="-122"/>
                <a:cs typeface="Montserrat" pitchFamily="34" charset="-120"/>
              </a:rPr>
              <a:t>Bộ pin Lithium-ion:</a:t>
            </a:r>
            <a:pPr algn="l" indent="0" marL="0">
              <a:lnSpc>
                <a:spcPts val="2450"/>
              </a:lnSpc>
              <a:buNone/>
            </a:pPr>
            <a:r>
              <a:rPr lang="en-US" sz="1550" dirty="0">
                <a:solidFill>
                  <a:srgbClr val="384653"/>
                </a:solidFill>
                <a:latin typeface="Montserrat" pitchFamily="34" charset="0"/>
                <a:ea typeface="Montserrat" pitchFamily="34" charset="-122"/>
                <a:cs typeface="Montserrat" pitchFamily="34" charset="-120"/>
              </a:rPr>
              <a:t> Lưu trữ năng lượng, thường đặt dưới sàn hoặc phía sau xe để tối ưu không gian và trọng tâm.</a:t>
            </a:r>
            <a:endParaRPr lang="en-US" sz="1550" dirty="0"/>
          </a:p>
        </p:txBody>
      </p:sp>
      <p:sp>
        <p:nvSpPr>
          <p:cNvPr id="5" name="Text 3"/>
          <p:cNvSpPr/>
          <p:nvPr/>
        </p:nvSpPr>
        <p:spPr>
          <a:xfrm>
            <a:off x="692825" y="3501509"/>
            <a:ext cx="6380917" cy="633413"/>
          </a:xfrm>
          <a:prstGeom prst="rect">
            <a:avLst/>
          </a:prstGeom>
          <a:noFill/>
          <a:ln/>
        </p:spPr>
        <p:txBody>
          <a:bodyPr wrap="square" lIns="0" tIns="0" rIns="0" bIns="0" rtlCol="0" anchor="t"/>
          <a:lstStyle/>
          <a:p>
            <a:pPr algn="l" marL="342900" indent="-342900">
              <a:lnSpc>
                <a:spcPts val="2450"/>
              </a:lnSpc>
              <a:buSzPct val="100000"/>
              <a:buChar char="•"/>
            </a:pPr>
            <a:r>
              <a:rPr lang="en-US" sz="1550" b="1" dirty="0">
                <a:solidFill>
                  <a:srgbClr val="384653"/>
                </a:solidFill>
                <a:latin typeface="Montserrat" pitchFamily="34" charset="0"/>
                <a:ea typeface="Montserrat" pitchFamily="34" charset="-122"/>
                <a:cs typeface="Montserrat" pitchFamily="34" charset="-120"/>
              </a:rPr>
              <a:t>Động cơ điện:</a:t>
            </a:r>
            <a:pPr algn="l" indent="0" marL="0">
              <a:lnSpc>
                <a:spcPts val="2450"/>
              </a:lnSpc>
              <a:buNone/>
            </a:pPr>
            <a:r>
              <a:rPr lang="en-US" sz="1550" dirty="0">
                <a:solidFill>
                  <a:srgbClr val="384653"/>
                </a:solidFill>
                <a:latin typeface="Montserrat" pitchFamily="34" charset="0"/>
                <a:ea typeface="Montserrat" pitchFamily="34" charset="-122"/>
                <a:cs typeface="Montserrat" pitchFamily="34" charset="-120"/>
              </a:rPr>
              <a:t> Chuyển hóa điện năng thành cơ năng, trực tiếp kéo bánh xe hoặc thông qua hộp số đơn giản.</a:t>
            </a:r>
            <a:endParaRPr lang="en-US" sz="1550" dirty="0"/>
          </a:p>
        </p:txBody>
      </p:sp>
      <p:sp>
        <p:nvSpPr>
          <p:cNvPr id="6" name="Text 4"/>
          <p:cNvSpPr/>
          <p:nvPr/>
        </p:nvSpPr>
        <p:spPr>
          <a:xfrm>
            <a:off x="692825" y="4204097"/>
            <a:ext cx="6380917" cy="633413"/>
          </a:xfrm>
          <a:prstGeom prst="rect">
            <a:avLst/>
          </a:prstGeom>
          <a:noFill/>
          <a:ln/>
        </p:spPr>
        <p:txBody>
          <a:bodyPr wrap="square" lIns="0" tIns="0" rIns="0" bIns="0" rtlCol="0" anchor="t"/>
          <a:lstStyle/>
          <a:p>
            <a:pPr algn="l" marL="342900" indent="-342900">
              <a:lnSpc>
                <a:spcPts val="2450"/>
              </a:lnSpc>
              <a:buSzPct val="100000"/>
              <a:buChar char="•"/>
            </a:pPr>
            <a:r>
              <a:rPr lang="en-US" sz="1550" b="1" dirty="0">
                <a:solidFill>
                  <a:srgbClr val="384653"/>
                </a:solidFill>
                <a:latin typeface="Montserrat" pitchFamily="34" charset="0"/>
                <a:ea typeface="Montserrat" pitchFamily="34" charset="-122"/>
                <a:cs typeface="Montserrat" pitchFamily="34" charset="-120"/>
              </a:rPr>
              <a:t>Bộ điều khiển điện tử:</a:t>
            </a:r>
            <a:pPr algn="l" indent="0" marL="0">
              <a:lnSpc>
                <a:spcPts val="2450"/>
              </a:lnSpc>
              <a:buNone/>
            </a:pPr>
            <a:r>
              <a:rPr lang="en-US" sz="1550" dirty="0">
                <a:solidFill>
                  <a:srgbClr val="384653"/>
                </a:solidFill>
                <a:latin typeface="Montserrat" pitchFamily="34" charset="0"/>
                <a:ea typeface="Montserrat" pitchFamily="34" charset="-122"/>
                <a:cs typeface="Montserrat" pitchFamily="34" charset="-120"/>
              </a:rPr>
              <a:t> "Bộ não" của xe, quản lý dòng điện từ pin đến động cơ và điều khiển tốc độ.</a:t>
            </a:r>
            <a:endParaRPr lang="en-US" sz="1550" dirty="0"/>
          </a:p>
        </p:txBody>
      </p:sp>
      <p:sp>
        <p:nvSpPr>
          <p:cNvPr id="7" name="Text 5"/>
          <p:cNvSpPr/>
          <p:nvPr/>
        </p:nvSpPr>
        <p:spPr>
          <a:xfrm>
            <a:off x="692825" y="4906685"/>
            <a:ext cx="6380917" cy="633413"/>
          </a:xfrm>
          <a:prstGeom prst="rect">
            <a:avLst/>
          </a:prstGeom>
          <a:noFill/>
          <a:ln/>
        </p:spPr>
        <p:txBody>
          <a:bodyPr wrap="square" lIns="0" tIns="0" rIns="0" bIns="0" rtlCol="0" anchor="t"/>
          <a:lstStyle/>
          <a:p>
            <a:pPr algn="l" marL="342900" indent="-342900">
              <a:lnSpc>
                <a:spcPts val="2450"/>
              </a:lnSpc>
              <a:buSzPct val="100000"/>
              <a:buChar char="•"/>
            </a:pPr>
            <a:r>
              <a:rPr lang="en-US" sz="1550" b="1" dirty="0">
                <a:solidFill>
                  <a:srgbClr val="384653"/>
                </a:solidFill>
                <a:latin typeface="Montserrat" pitchFamily="34" charset="0"/>
                <a:ea typeface="Montserrat" pitchFamily="34" charset="-122"/>
                <a:cs typeface="Montserrat" pitchFamily="34" charset="-120"/>
              </a:rPr>
              <a:t>Hệ thống sạc Onboard:</a:t>
            </a:r>
            <a:pPr algn="l" indent="0" marL="0">
              <a:lnSpc>
                <a:spcPts val="2450"/>
              </a:lnSpc>
              <a:buNone/>
            </a:pPr>
            <a:r>
              <a:rPr lang="en-US" sz="1550" dirty="0">
                <a:solidFill>
                  <a:srgbClr val="384653"/>
                </a:solidFill>
                <a:latin typeface="Montserrat" pitchFamily="34" charset="0"/>
                <a:ea typeface="Montserrat" pitchFamily="34" charset="-122"/>
                <a:cs typeface="Montserrat" pitchFamily="34" charset="-120"/>
              </a:rPr>
              <a:t> Chuyển đổi điện xoay chiều (AC) thành điện một chiều (DC) để sạc pin một cách an toàn.</a:t>
            </a:r>
            <a:endParaRPr lang="en-US" sz="1550" dirty="0"/>
          </a:p>
        </p:txBody>
      </p:sp>
      <p:pic>
        <p:nvPicPr>
          <p:cNvPr id="8" name="Image 0" descr="preencoded.png">    </p:cNvPr>
          <p:cNvPicPr>
            <a:picLocks noChangeAspect="1"/>
          </p:cNvPicPr>
          <p:nvPr/>
        </p:nvPicPr>
        <p:blipFill>
          <a:blip r:embed="rId1"/>
          <a:stretch>
            <a:fillRect/>
          </a:stretch>
        </p:blipFill>
        <p:spPr>
          <a:xfrm>
            <a:off x="7564279" y="1715214"/>
            <a:ext cx="6380917" cy="638091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595789"/>
            <a:ext cx="9635371" cy="712708"/>
          </a:xfrm>
          <a:prstGeom prst="rect">
            <a:avLst/>
          </a:prstGeom>
          <a:noFill/>
          <a:ln/>
        </p:spPr>
        <p:txBody>
          <a:bodyPr wrap="non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Nguyên Lý Hoạt Động Của Xe Ô Tô Điện</a:t>
            </a:r>
            <a:endParaRPr lang="en-US" sz="4450" dirty="0"/>
          </a:p>
        </p:txBody>
      </p:sp>
      <p:pic>
        <p:nvPicPr>
          <p:cNvPr id="3" name="Image 0" descr="preencoded.png">    </p:cNvPr>
          <p:cNvPicPr>
            <a:picLocks noChangeAspect="1"/>
          </p:cNvPicPr>
          <p:nvPr/>
        </p:nvPicPr>
        <p:blipFill>
          <a:blip r:embed="rId1"/>
          <a:stretch>
            <a:fillRect/>
          </a:stretch>
        </p:blipFill>
        <p:spPr>
          <a:xfrm>
            <a:off x="758309" y="1741765"/>
            <a:ext cx="6556891" cy="866537"/>
          </a:xfrm>
          <a:prstGeom prst="rect">
            <a:avLst/>
          </a:prstGeom>
        </p:spPr>
      </p:pic>
      <p:sp>
        <p:nvSpPr>
          <p:cNvPr id="4" name="Text 1"/>
          <p:cNvSpPr/>
          <p:nvPr/>
        </p:nvSpPr>
        <p:spPr>
          <a:xfrm>
            <a:off x="974884" y="2824877"/>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Pin Cung Cấp Điện</a:t>
            </a:r>
            <a:endParaRPr lang="en-US" sz="2200" dirty="0"/>
          </a:p>
        </p:txBody>
      </p:sp>
      <p:sp>
        <p:nvSpPr>
          <p:cNvPr id="5" name="Text 2"/>
          <p:cNvSpPr/>
          <p:nvPr/>
        </p:nvSpPr>
        <p:spPr>
          <a:xfrm>
            <a:off x="974884" y="3311009"/>
            <a:ext cx="6123742"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Pin Lithium-ion cung cấp năng lượng cho động cơ điện, khởi động quá trình vận hành.</a:t>
            </a:r>
            <a:endParaRPr lang="en-US" sz="1700" dirty="0"/>
          </a:p>
        </p:txBody>
      </p:sp>
      <p:pic>
        <p:nvPicPr>
          <p:cNvPr id="6" name="Image 1" descr="preencoded.png">    </p:cNvPr>
          <p:cNvPicPr>
            <a:picLocks noChangeAspect="1"/>
          </p:cNvPicPr>
          <p:nvPr/>
        </p:nvPicPr>
        <p:blipFill>
          <a:blip r:embed="rId2"/>
          <a:stretch>
            <a:fillRect/>
          </a:stretch>
        </p:blipFill>
        <p:spPr>
          <a:xfrm>
            <a:off x="7315200" y="1741765"/>
            <a:ext cx="6556891" cy="866537"/>
          </a:xfrm>
          <a:prstGeom prst="rect">
            <a:avLst/>
          </a:prstGeom>
        </p:spPr>
      </p:pic>
      <p:sp>
        <p:nvSpPr>
          <p:cNvPr id="7" name="Text 3"/>
          <p:cNvSpPr/>
          <p:nvPr/>
        </p:nvSpPr>
        <p:spPr>
          <a:xfrm>
            <a:off x="7531775" y="2824877"/>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Động Cơ Chuyển Động</a:t>
            </a:r>
            <a:endParaRPr lang="en-US" sz="2200" dirty="0"/>
          </a:p>
        </p:txBody>
      </p:sp>
      <p:sp>
        <p:nvSpPr>
          <p:cNvPr id="8" name="Text 4"/>
          <p:cNvSpPr/>
          <p:nvPr/>
        </p:nvSpPr>
        <p:spPr>
          <a:xfrm>
            <a:off x="7531775" y="3311009"/>
            <a:ext cx="6123742"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Động cơ điện chuyển đổi điện năng thành cơ năng, tạo ra lực quay kéo bánh xe.</a:t>
            </a:r>
            <a:endParaRPr lang="en-US" sz="1700" dirty="0"/>
          </a:p>
        </p:txBody>
      </p:sp>
      <p:pic>
        <p:nvPicPr>
          <p:cNvPr id="9" name="Image 2" descr="preencoded.png">    </p:cNvPr>
          <p:cNvPicPr>
            <a:picLocks noChangeAspect="1"/>
          </p:cNvPicPr>
          <p:nvPr/>
        </p:nvPicPr>
        <p:blipFill>
          <a:blip r:embed="rId3"/>
          <a:stretch>
            <a:fillRect/>
          </a:stretch>
        </p:blipFill>
        <p:spPr>
          <a:xfrm>
            <a:off x="758309" y="4221004"/>
            <a:ext cx="6556891" cy="866537"/>
          </a:xfrm>
          <a:prstGeom prst="rect">
            <a:avLst/>
          </a:prstGeom>
        </p:spPr>
      </p:pic>
      <p:sp>
        <p:nvSpPr>
          <p:cNvPr id="10" name="Text 5"/>
          <p:cNvSpPr/>
          <p:nvPr/>
        </p:nvSpPr>
        <p:spPr>
          <a:xfrm>
            <a:off x="974884" y="5304115"/>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Phanh Tái Sinh</a:t>
            </a:r>
            <a:endParaRPr lang="en-US" sz="2200" dirty="0"/>
          </a:p>
        </p:txBody>
      </p:sp>
      <p:sp>
        <p:nvSpPr>
          <p:cNvPr id="11" name="Text 6"/>
          <p:cNvSpPr/>
          <p:nvPr/>
        </p:nvSpPr>
        <p:spPr>
          <a:xfrm>
            <a:off x="974884" y="5790247"/>
            <a:ext cx="6123742"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Khi phanh, động cơ trở thành máy phát điện, tái tạo năng lượng sạc lại pin, tối ưu hiệu suất.</a:t>
            </a:r>
            <a:endParaRPr lang="en-US" sz="1700" dirty="0"/>
          </a:p>
        </p:txBody>
      </p:sp>
      <p:pic>
        <p:nvPicPr>
          <p:cNvPr id="12" name="Image 3" descr="preencoded.png">    </p:cNvPr>
          <p:cNvPicPr>
            <a:picLocks noChangeAspect="1"/>
          </p:cNvPicPr>
          <p:nvPr/>
        </p:nvPicPr>
        <p:blipFill>
          <a:blip r:embed="rId4"/>
          <a:stretch>
            <a:fillRect/>
          </a:stretch>
        </p:blipFill>
        <p:spPr>
          <a:xfrm>
            <a:off x="7315200" y="4221004"/>
            <a:ext cx="6556891" cy="866537"/>
          </a:xfrm>
          <a:prstGeom prst="rect">
            <a:avLst/>
          </a:prstGeom>
        </p:spPr>
      </p:pic>
      <p:sp>
        <p:nvSpPr>
          <p:cNvPr id="13" name="Text 7"/>
          <p:cNvSpPr/>
          <p:nvPr/>
        </p:nvSpPr>
        <p:spPr>
          <a:xfrm>
            <a:off x="7531775" y="5304115"/>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Sạc Nhanh Chóng</a:t>
            </a:r>
            <a:endParaRPr lang="en-US" sz="2200" dirty="0"/>
          </a:p>
        </p:txBody>
      </p:sp>
      <p:sp>
        <p:nvSpPr>
          <p:cNvPr id="14" name="Text 8"/>
          <p:cNvSpPr/>
          <p:nvPr/>
        </p:nvSpPr>
        <p:spPr>
          <a:xfrm>
            <a:off x="7531775" y="5790247"/>
            <a:ext cx="6123742"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Pin được sạc lại qua cổng sạc tại nhà hoặc các trạm sạc công cộng tiện lợi.</a:t>
            </a:r>
            <a:endParaRPr lang="en-US" sz="1700" dirty="0"/>
          </a:p>
        </p:txBody>
      </p:sp>
      <p:sp>
        <p:nvSpPr>
          <p:cNvPr id="15" name="Text 9"/>
          <p:cNvSpPr/>
          <p:nvPr/>
        </p:nvSpPr>
        <p:spPr>
          <a:xfrm>
            <a:off x="758309" y="6943963"/>
            <a:ext cx="13113782"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Xe ô tô điện hoạt động dựa trên nguyên lý chuyển đổi năng lượng hiệu quả. Với hiệu suất lên đến 90% (so với 20% của động cơ đốt trong), xe điện tối ưu hóa từng kilowatt năng lượng, mang lại trải nghiệm lái xe mượt mà và tiết kiệm.</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8309" y="643771"/>
            <a:ext cx="8313420" cy="712708"/>
          </a:xfrm>
          <a:prstGeom prst="rect">
            <a:avLst/>
          </a:prstGeom>
          <a:noFill/>
          <a:ln/>
        </p:spPr>
        <p:txBody>
          <a:bodyPr wrap="non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Ưu Điểm Nổi Bật Của Xe Ô Tô Điện</a:t>
            </a:r>
            <a:endParaRPr lang="en-US" sz="4450" dirty="0"/>
          </a:p>
        </p:txBody>
      </p:sp>
      <p:sp>
        <p:nvSpPr>
          <p:cNvPr id="3" name="Shape 1"/>
          <p:cNvSpPr/>
          <p:nvPr/>
        </p:nvSpPr>
        <p:spPr>
          <a:xfrm>
            <a:off x="758309" y="1789748"/>
            <a:ext cx="6448544" cy="2494478"/>
          </a:xfrm>
          <a:prstGeom prst="roundRect">
            <a:avLst>
              <a:gd name="adj" fmla="val 13029"/>
            </a:avLst>
          </a:prstGeom>
          <a:solidFill>
            <a:srgbClr val="D4E9F7"/>
          </a:solidFill>
          <a:ln w="7620">
            <a:solidFill>
              <a:srgbClr val="BACFDD"/>
            </a:solidFill>
            <a:prstDash val="solid"/>
          </a:ln>
        </p:spPr>
      </p:sp>
      <p:pic>
        <p:nvPicPr>
          <p:cNvPr id="4" name="Image 0" descr="preencoded.png">    </p:cNvPr>
          <p:cNvPicPr>
            <a:picLocks noChangeAspect="1"/>
          </p:cNvPicPr>
          <p:nvPr/>
        </p:nvPicPr>
        <p:blipFill>
          <a:blip r:embed="rId1"/>
          <a:stretch>
            <a:fillRect/>
          </a:stretch>
        </p:blipFill>
        <p:spPr>
          <a:xfrm>
            <a:off x="982504" y="2013942"/>
            <a:ext cx="649962" cy="649962"/>
          </a:xfrm>
          <a:prstGeom prst="rect">
            <a:avLst/>
          </a:prstGeom>
        </p:spPr>
      </p:pic>
      <p:pic>
        <p:nvPicPr>
          <p:cNvPr id="5" name="Image 1" descr="preencoded.png">    </p:cNvPr>
          <p:cNvPicPr>
            <a:picLocks noChangeAspect="1"/>
          </p:cNvPicPr>
          <p:nvPr/>
        </p:nvPicPr>
        <p:blipFill>
          <a:blip r:embed="rId2"/>
          <a:stretch>
            <a:fillRect/>
          </a:stretch>
        </p:blipFill>
        <p:spPr>
          <a:xfrm>
            <a:off x="1161217" y="2156103"/>
            <a:ext cx="292418" cy="365522"/>
          </a:xfrm>
          <a:prstGeom prst="rect">
            <a:avLst/>
          </a:prstGeom>
        </p:spPr>
      </p:pic>
      <p:sp>
        <p:nvSpPr>
          <p:cNvPr id="6" name="Text 2"/>
          <p:cNvSpPr/>
          <p:nvPr/>
        </p:nvSpPr>
        <p:spPr>
          <a:xfrm>
            <a:off x="982504" y="2880479"/>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Thân Thiện Môi Trường</a:t>
            </a:r>
            <a:endParaRPr lang="en-US" sz="2200" dirty="0"/>
          </a:p>
        </p:txBody>
      </p:sp>
      <p:sp>
        <p:nvSpPr>
          <p:cNvPr id="7" name="Text 3"/>
          <p:cNvSpPr/>
          <p:nvPr/>
        </p:nvSpPr>
        <p:spPr>
          <a:xfrm>
            <a:off x="982504" y="3366611"/>
            <a:ext cx="6000155"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Không phát thải khí độc hại, giảm ô nhiễm không khí và tiếng ồn, góp phần bảo vệ hành tinh xanh.</a:t>
            </a:r>
            <a:endParaRPr lang="en-US" sz="1700" dirty="0"/>
          </a:p>
        </p:txBody>
      </p:sp>
      <p:sp>
        <p:nvSpPr>
          <p:cNvPr id="8" name="Shape 4"/>
          <p:cNvSpPr/>
          <p:nvPr/>
        </p:nvSpPr>
        <p:spPr>
          <a:xfrm>
            <a:off x="7423428" y="1789748"/>
            <a:ext cx="6448663" cy="2494478"/>
          </a:xfrm>
          <a:prstGeom prst="roundRect">
            <a:avLst>
              <a:gd name="adj" fmla="val 13029"/>
            </a:avLst>
          </a:prstGeom>
          <a:solidFill>
            <a:srgbClr val="D4E9F7"/>
          </a:solidFill>
          <a:ln w="7620">
            <a:solidFill>
              <a:srgbClr val="BACFDD"/>
            </a:solidFill>
            <a:prstDash val="solid"/>
          </a:ln>
        </p:spPr>
      </p:sp>
      <p:pic>
        <p:nvPicPr>
          <p:cNvPr id="9" name="Image 2" descr="preencoded.png">    </p:cNvPr>
          <p:cNvPicPr>
            <a:picLocks noChangeAspect="1"/>
          </p:cNvPicPr>
          <p:nvPr/>
        </p:nvPicPr>
        <p:blipFill>
          <a:blip r:embed="rId3"/>
          <a:stretch>
            <a:fillRect/>
          </a:stretch>
        </p:blipFill>
        <p:spPr>
          <a:xfrm>
            <a:off x="7647623" y="2013942"/>
            <a:ext cx="649962" cy="649962"/>
          </a:xfrm>
          <a:prstGeom prst="rect">
            <a:avLst/>
          </a:prstGeom>
        </p:spPr>
      </p:pic>
      <p:pic>
        <p:nvPicPr>
          <p:cNvPr id="10" name="Image 3" descr="preencoded.png">    </p:cNvPr>
          <p:cNvPicPr>
            <a:picLocks noChangeAspect="1"/>
          </p:cNvPicPr>
          <p:nvPr/>
        </p:nvPicPr>
        <p:blipFill>
          <a:blip r:embed="rId4"/>
          <a:stretch>
            <a:fillRect/>
          </a:stretch>
        </p:blipFill>
        <p:spPr>
          <a:xfrm>
            <a:off x="7826335" y="2156103"/>
            <a:ext cx="292418" cy="365522"/>
          </a:xfrm>
          <a:prstGeom prst="rect">
            <a:avLst/>
          </a:prstGeom>
        </p:spPr>
      </p:pic>
      <p:sp>
        <p:nvSpPr>
          <p:cNvPr id="11" name="Text 5"/>
          <p:cNvSpPr/>
          <p:nvPr/>
        </p:nvSpPr>
        <p:spPr>
          <a:xfrm>
            <a:off x="7647623" y="2880479"/>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Tiết Kiệm Chi Phí</a:t>
            </a:r>
            <a:endParaRPr lang="en-US" sz="2200" dirty="0"/>
          </a:p>
        </p:txBody>
      </p:sp>
      <p:sp>
        <p:nvSpPr>
          <p:cNvPr id="12" name="Text 6"/>
          <p:cNvSpPr/>
          <p:nvPr/>
        </p:nvSpPr>
        <p:spPr>
          <a:xfrm>
            <a:off x="7647623" y="3366611"/>
            <a:ext cx="6000274"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Chi phí vận hành thấp hơn đáng kể do giá điện rẻ hơn xăng và ít yêu cầu bảo dưỡng hơn.</a:t>
            </a:r>
            <a:endParaRPr lang="en-US" sz="1700" dirty="0"/>
          </a:p>
        </p:txBody>
      </p:sp>
      <p:sp>
        <p:nvSpPr>
          <p:cNvPr id="13" name="Shape 7"/>
          <p:cNvSpPr/>
          <p:nvPr/>
        </p:nvSpPr>
        <p:spPr>
          <a:xfrm>
            <a:off x="758309" y="4500801"/>
            <a:ext cx="6448544" cy="2494478"/>
          </a:xfrm>
          <a:prstGeom prst="roundRect">
            <a:avLst>
              <a:gd name="adj" fmla="val 13029"/>
            </a:avLst>
          </a:prstGeom>
          <a:solidFill>
            <a:srgbClr val="D4E9F7"/>
          </a:solidFill>
          <a:ln w="7620">
            <a:solidFill>
              <a:srgbClr val="BACFDD"/>
            </a:solidFill>
            <a:prstDash val="solid"/>
          </a:ln>
        </p:spPr>
      </p:sp>
      <p:pic>
        <p:nvPicPr>
          <p:cNvPr id="14" name="Image 4" descr="preencoded.png">    </p:cNvPr>
          <p:cNvPicPr>
            <a:picLocks noChangeAspect="1"/>
          </p:cNvPicPr>
          <p:nvPr/>
        </p:nvPicPr>
        <p:blipFill>
          <a:blip r:embed="rId5"/>
          <a:stretch>
            <a:fillRect/>
          </a:stretch>
        </p:blipFill>
        <p:spPr>
          <a:xfrm>
            <a:off x="982504" y="4724995"/>
            <a:ext cx="649962" cy="649962"/>
          </a:xfrm>
          <a:prstGeom prst="rect">
            <a:avLst/>
          </a:prstGeom>
        </p:spPr>
      </p:pic>
      <p:pic>
        <p:nvPicPr>
          <p:cNvPr id="15" name="Image 5" descr="preencoded.png">    </p:cNvPr>
          <p:cNvPicPr>
            <a:picLocks noChangeAspect="1"/>
          </p:cNvPicPr>
          <p:nvPr/>
        </p:nvPicPr>
        <p:blipFill>
          <a:blip r:embed="rId6"/>
          <a:stretch>
            <a:fillRect/>
          </a:stretch>
        </p:blipFill>
        <p:spPr>
          <a:xfrm>
            <a:off x="1161217" y="4867156"/>
            <a:ext cx="292418" cy="365522"/>
          </a:xfrm>
          <a:prstGeom prst="rect">
            <a:avLst/>
          </a:prstGeom>
        </p:spPr>
      </p:pic>
      <p:sp>
        <p:nvSpPr>
          <p:cNvPr id="16" name="Text 8"/>
          <p:cNvSpPr/>
          <p:nvPr/>
        </p:nvSpPr>
        <p:spPr>
          <a:xfrm>
            <a:off x="982504" y="5591532"/>
            <a:ext cx="3343751"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Vận Hành Êm Ái &amp; Mạnh Mẽ</a:t>
            </a:r>
            <a:endParaRPr lang="en-US" sz="2200" dirty="0"/>
          </a:p>
        </p:txBody>
      </p:sp>
      <p:sp>
        <p:nvSpPr>
          <p:cNvPr id="17" name="Text 9"/>
          <p:cNvSpPr/>
          <p:nvPr/>
        </p:nvSpPr>
        <p:spPr>
          <a:xfrm>
            <a:off x="982504" y="6077664"/>
            <a:ext cx="6000155"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Tăng tốc nhanh nhạy tức thì, không tiếng ồn động cơ và độ rung, mang lại trải nghiệm lái thoải mái.</a:t>
            </a:r>
            <a:endParaRPr lang="en-US" sz="1700" dirty="0"/>
          </a:p>
        </p:txBody>
      </p:sp>
      <p:sp>
        <p:nvSpPr>
          <p:cNvPr id="18" name="Shape 10"/>
          <p:cNvSpPr/>
          <p:nvPr/>
        </p:nvSpPr>
        <p:spPr>
          <a:xfrm>
            <a:off x="7423428" y="4500801"/>
            <a:ext cx="6448663" cy="2494478"/>
          </a:xfrm>
          <a:prstGeom prst="roundRect">
            <a:avLst>
              <a:gd name="adj" fmla="val 13029"/>
            </a:avLst>
          </a:prstGeom>
          <a:solidFill>
            <a:srgbClr val="D4E9F7"/>
          </a:solidFill>
          <a:ln w="7620">
            <a:solidFill>
              <a:srgbClr val="BACFDD"/>
            </a:solidFill>
            <a:prstDash val="solid"/>
          </a:ln>
        </p:spPr>
      </p:sp>
      <p:pic>
        <p:nvPicPr>
          <p:cNvPr id="19" name="Image 6" descr="preencoded.png">    </p:cNvPr>
          <p:cNvPicPr>
            <a:picLocks noChangeAspect="1"/>
          </p:cNvPicPr>
          <p:nvPr/>
        </p:nvPicPr>
        <p:blipFill>
          <a:blip r:embed="rId7"/>
          <a:stretch>
            <a:fillRect/>
          </a:stretch>
        </p:blipFill>
        <p:spPr>
          <a:xfrm>
            <a:off x="7647623" y="4724995"/>
            <a:ext cx="649962" cy="649962"/>
          </a:xfrm>
          <a:prstGeom prst="rect">
            <a:avLst/>
          </a:prstGeom>
        </p:spPr>
      </p:pic>
      <p:pic>
        <p:nvPicPr>
          <p:cNvPr id="20" name="Image 7" descr="preencoded.png">    </p:cNvPr>
          <p:cNvPicPr>
            <a:picLocks noChangeAspect="1"/>
          </p:cNvPicPr>
          <p:nvPr/>
        </p:nvPicPr>
        <p:blipFill>
          <a:blip r:embed="rId8"/>
          <a:stretch>
            <a:fillRect/>
          </a:stretch>
        </p:blipFill>
        <p:spPr>
          <a:xfrm>
            <a:off x="7826335" y="4867156"/>
            <a:ext cx="292418" cy="365522"/>
          </a:xfrm>
          <a:prstGeom prst="rect">
            <a:avLst/>
          </a:prstGeom>
        </p:spPr>
      </p:pic>
      <p:sp>
        <p:nvSpPr>
          <p:cNvPr id="21" name="Text 11"/>
          <p:cNvSpPr/>
          <p:nvPr/>
        </p:nvSpPr>
        <p:spPr>
          <a:xfrm>
            <a:off x="7647623" y="5591532"/>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384653"/>
                </a:solidFill>
                <a:latin typeface="Barlow Bold" pitchFamily="34" charset="0"/>
                <a:ea typeface="Barlow Bold" pitchFamily="34" charset="-122"/>
                <a:cs typeface="Barlow Bold" pitchFamily="34" charset="-120"/>
              </a:rPr>
              <a:t>Công Nghệ Tiên Tiến</a:t>
            </a:r>
            <a:endParaRPr lang="en-US" sz="2200" dirty="0"/>
          </a:p>
        </p:txBody>
      </p:sp>
      <p:sp>
        <p:nvSpPr>
          <p:cNvPr id="22" name="Text 12"/>
          <p:cNvSpPr/>
          <p:nvPr/>
        </p:nvSpPr>
        <p:spPr>
          <a:xfrm>
            <a:off x="7647623" y="6077664"/>
            <a:ext cx="6000274"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Phạm vi di chuyển ngày càng được cải thiện, tích hợp nhiều công nghệ thông minh hỗ trợ người lái.</a:t>
            </a:r>
            <a:endParaRPr lang="en-US" sz="1700" dirty="0"/>
          </a:p>
        </p:txBody>
      </p:sp>
      <p:sp>
        <p:nvSpPr>
          <p:cNvPr id="23" name="Text 13"/>
          <p:cNvSpPr/>
          <p:nvPr/>
        </p:nvSpPr>
        <p:spPr>
          <a:xfrm>
            <a:off x="758309" y="7239000"/>
            <a:ext cx="13113782" cy="346710"/>
          </a:xfrm>
          <a:prstGeom prst="rect">
            <a:avLst/>
          </a:prstGeom>
          <a:noFill/>
          <a:ln/>
        </p:spPr>
        <p:txBody>
          <a:bodyPr wrap="non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Những ưu điểm vượt trội này đang thúc đẩy sự chuyển dịch mạnh mẽ từ xe truyền thống sang xe điện trên toàn cầu.</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92825" y="544354"/>
            <a:ext cx="5301258" cy="651272"/>
          </a:xfrm>
          <a:prstGeom prst="rect">
            <a:avLst/>
          </a:prstGeom>
          <a:noFill/>
          <a:ln/>
        </p:spPr>
        <p:txBody>
          <a:bodyPr wrap="none" lIns="0" tIns="0" rIns="0" bIns="0" rtlCol="0" anchor="t"/>
          <a:lstStyle/>
          <a:p>
            <a:pPr algn="l" indent="0" marL="0">
              <a:lnSpc>
                <a:spcPts val="5100"/>
              </a:lnSpc>
              <a:buNone/>
            </a:pPr>
            <a:r>
              <a:rPr lang="en-US" sz="4100" b="1" dirty="0">
                <a:solidFill>
                  <a:srgbClr val="E5F6FF"/>
                </a:solidFill>
                <a:latin typeface="Barlow Bold" pitchFamily="34" charset="0"/>
                <a:ea typeface="Barlow Bold" pitchFamily="34" charset="-122"/>
                <a:cs typeface="Barlow Bold" pitchFamily="34" charset="-120"/>
              </a:rPr>
              <a:t>Thách Thức và Hạn Chế</a:t>
            </a:r>
            <a:endParaRPr lang="en-US" sz="4100" dirty="0"/>
          </a:p>
        </p:txBody>
      </p:sp>
      <p:sp>
        <p:nvSpPr>
          <p:cNvPr id="3" name="Text 1"/>
          <p:cNvSpPr/>
          <p:nvPr/>
        </p:nvSpPr>
        <p:spPr>
          <a:xfrm>
            <a:off x="692825" y="1670685"/>
            <a:ext cx="6380917" cy="633413"/>
          </a:xfrm>
          <a:prstGeom prst="rect">
            <a:avLst/>
          </a:prstGeom>
          <a:noFill/>
          <a:ln/>
        </p:spPr>
        <p:txBody>
          <a:bodyPr wrap="square" lIns="0" tIns="0" rIns="0" bIns="0" rtlCol="0" anchor="t"/>
          <a:lstStyle/>
          <a:p>
            <a:pPr algn="l" indent="0" marL="0">
              <a:lnSpc>
                <a:spcPts val="2450"/>
              </a:lnSpc>
              <a:buNone/>
            </a:pPr>
            <a:r>
              <a:rPr lang="en-US" sz="1550" dirty="0">
                <a:solidFill>
                  <a:srgbClr val="FFFFFF"/>
                </a:solidFill>
                <a:latin typeface="Montserrat" pitchFamily="34" charset="0"/>
                <a:ea typeface="Montserrat" pitchFamily="34" charset="-122"/>
                <a:cs typeface="Montserrat" pitchFamily="34" charset="-120"/>
              </a:rPr>
              <a:t>Dù có nhiều ưu điểm, xe điện vẫn đối mặt với một số rào cản cần vượt qua để trở nên phổ biến hơn.</a:t>
            </a:r>
            <a:endParaRPr lang="en-US" sz="1550" dirty="0"/>
          </a:p>
        </p:txBody>
      </p:sp>
      <p:sp>
        <p:nvSpPr>
          <p:cNvPr id="4" name="Text 2"/>
          <p:cNvSpPr/>
          <p:nvPr/>
        </p:nvSpPr>
        <p:spPr>
          <a:xfrm>
            <a:off x="692825" y="2482215"/>
            <a:ext cx="6380917" cy="633413"/>
          </a:xfrm>
          <a:prstGeom prst="rect">
            <a:avLst/>
          </a:prstGeom>
          <a:noFill/>
          <a:ln/>
        </p:spPr>
        <p:txBody>
          <a:bodyPr wrap="square" lIns="0" tIns="0" rIns="0" bIns="0" rtlCol="0" anchor="t"/>
          <a:lstStyle/>
          <a:p>
            <a:pPr algn="l" marL="342900" indent="-342900">
              <a:lnSpc>
                <a:spcPts val="2450"/>
              </a:lnSpc>
              <a:buSzPct val="100000"/>
              <a:buChar char="•"/>
            </a:pPr>
            <a:r>
              <a:rPr lang="en-US" sz="1550" b="1" dirty="0">
                <a:solidFill>
                  <a:srgbClr val="FFFFFF"/>
                </a:solidFill>
                <a:latin typeface="Montserrat" pitchFamily="34" charset="0"/>
                <a:ea typeface="Montserrat" pitchFamily="34" charset="-122"/>
                <a:cs typeface="Montserrat" pitchFamily="34" charset="-120"/>
              </a:rPr>
              <a:t>Phạm vi di chuyển:</a:t>
            </a:r>
            <a:pPr algn="l" indent="0" marL="0">
              <a:lnSpc>
                <a:spcPts val="2450"/>
              </a:lnSpc>
              <a:buNone/>
            </a:pPr>
            <a:r>
              <a:rPr lang="en-US" sz="1550" dirty="0">
                <a:solidFill>
                  <a:srgbClr val="FFFFFF"/>
                </a:solidFill>
                <a:latin typeface="Montserrat" pitchFamily="34" charset="0"/>
                <a:ea typeface="Montserrat" pitchFamily="34" charset="-122"/>
                <a:cs typeface="Montserrat" pitchFamily="34" charset="-120"/>
              </a:rPr>
              <a:t> Còn hạn chế so với xe xăng, gây lo ngại cho những chuyến đi dài.</a:t>
            </a:r>
            <a:endParaRPr lang="en-US" sz="1550" dirty="0"/>
          </a:p>
        </p:txBody>
      </p:sp>
      <p:sp>
        <p:nvSpPr>
          <p:cNvPr id="5" name="Text 3"/>
          <p:cNvSpPr/>
          <p:nvPr/>
        </p:nvSpPr>
        <p:spPr>
          <a:xfrm>
            <a:off x="692825" y="3184803"/>
            <a:ext cx="6380917" cy="633413"/>
          </a:xfrm>
          <a:prstGeom prst="rect">
            <a:avLst/>
          </a:prstGeom>
          <a:noFill/>
          <a:ln/>
        </p:spPr>
        <p:txBody>
          <a:bodyPr wrap="square" lIns="0" tIns="0" rIns="0" bIns="0" rtlCol="0" anchor="t"/>
          <a:lstStyle/>
          <a:p>
            <a:pPr algn="l" marL="342900" indent="-342900">
              <a:lnSpc>
                <a:spcPts val="2450"/>
              </a:lnSpc>
              <a:buSzPct val="100000"/>
              <a:buChar char="•"/>
            </a:pPr>
            <a:r>
              <a:rPr lang="en-US" sz="1550" b="1" dirty="0">
                <a:solidFill>
                  <a:srgbClr val="FFFFFF"/>
                </a:solidFill>
                <a:latin typeface="Montserrat" pitchFamily="34" charset="0"/>
                <a:ea typeface="Montserrat" pitchFamily="34" charset="-122"/>
                <a:cs typeface="Montserrat" pitchFamily="34" charset="-120"/>
              </a:rPr>
              <a:t>Thời gian sạc:</a:t>
            </a:r>
            <a:pPr algn="l" indent="0" marL="0">
              <a:lnSpc>
                <a:spcPts val="2450"/>
              </a:lnSpc>
              <a:buNone/>
            </a:pPr>
            <a:r>
              <a:rPr lang="en-US" sz="1550" dirty="0">
                <a:solidFill>
                  <a:srgbClr val="FFFFFF"/>
                </a:solidFill>
                <a:latin typeface="Montserrat" pitchFamily="34" charset="0"/>
                <a:ea typeface="Montserrat" pitchFamily="34" charset="-122"/>
                <a:cs typeface="Montserrat" pitchFamily="34" charset="-120"/>
              </a:rPr>
              <a:t> Lâu hơn nhiều so với việc đổ đầy bình xăng truyền thống.</a:t>
            </a:r>
            <a:endParaRPr lang="en-US" sz="1550" dirty="0"/>
          </a:p>
        </p:txBody>
      </p:sp>
      <p:sp>
        <p:nvSpPr>
          <p:cNvPr id="6" name="Text 4"/>
          <p:cNvSpPr/>
          <p:nvPr/>
        </p:nvSpPr>
        <p:spPr>
          <a:xfrm>
            <a:off x="692825" y="3887391"/>
            <a:ext cx="6380917" cy="633413"/>
          </a:xfrm>
          <a:prstGeom prst="rect">
            <a:avLst/>
          </a:prstGeom>
          <a:noFill/>
          <a:ln/>
        </p:spPr>
        <p:txBody>
          <a:bodyPr wrap="square" lIns="0" tIns="0" rIns="0" bIns="0" rtlCol="0" anchor="t"/>
          <a:lstStyle/>
          <a:p>
            <a:pPr algn="l" marL="342900" indent="-342900">
              <a:lnSpc>
                <a:spcPts val="2450"/>
              </a:lnSpc>
              <a:buSzPct val="100000"/>
              <a:buChar char="•"/>
            </a:pPr>
            <a:r>
              <a:rPr lang="en-US" sz="1550" b="1" dirty="0">
                <a:solidFill>
                  <a:srgbClr val="FFFFFF"/>
                </a:solidFill>
                <a:latin typeface="Montserrat" pitchFamily="34" charset="0"/>
                <a:ea typeface="Montserrat" pitchFamily="34" charset="-122"/>
                <a:cs typeface="Montserrat" pitchFamily="34" charset="-120"/>
              </a:rPr>
              <a:t>Hạ tầng trạm sạc:</a:t>
            </a:r>
            <a:pPr algn="l" indent="0" marL="0">
              <a:lnSpc>
                <a:spcPts val="2450"/>
              </a:lnSpc>
              <a:buNone/>
            </a:pPr>
            <a:r>
              <a:rPr lang="en-US" sz="1550" dirty="0">
                <a:solidFill>
                  <a:srgbClr val="FFFFFF"/>
                </a:solidFill>
                <a:latin typeface="Montserrat" pitchFamily="34" charset="0"/>
                <a:ea typeface="Montserrat" pitchFamily="34" charset="-122"/>
                <a:cs typeface="Montserrat" pitchFamily="34" charset="-120"/>
              </a:rPr>
              <a:t> Tại Việt Nam còn thiếu và phân bố chưa đồng đều, đặc biệt ở các vùng nông thôn.</a:t>
            </a:r>
            <a:endParaRPr lang="en-US" sz="1550" dirty="0"/>
          </a:p>
        </p:txBody>
      </p:sp>
      <p:sp>
        <p:nvSpPr>
          <p:cNvPr id="7" name="Text 5"/>
          <p:cNvSpPr/>
          <p:nvPr/>
        </p:nvSpPr>
        <p:spPr>
          <a:xfrm>
            <a:off x="692825" y="4589978"/>
            <a:ext cx="6380917" cy="633413"/>
          </a:xfrm>
          <a:prstGeom prst="rect">
            <a:avLst/>
          </a:prstGeom>
          <a:noFill/>
          <a:ln/>
        </p:spPr>
        <p:txBody>
          <a:bodyPr wrap="square" lIns="0" tIns="0" rIns="0" bIns="0" rtlCol="0" anchor="t"/>
          <a:lstStyle/>
          <a:p>
            <a:pPr algn="l" marL="342900" indent="-342900">
              <a:lnSpc>
                <a:spcPts val="2450"/>
              </a:lnSpc>
              <a:buSzPct val="100000"/>
              <a:buChar char="•"/>
            </a:pPr>
            <a:r>
              <a:rPr lang="en-US" sz="1550" b="1" dirty="0">
                <a:solidFill>
                  <a:srgbClr val="FFFFFF"/>
                </a:solidFill>
                <a:latin typeface="Montserrat" pitchFamily="34" charset="0"/>
                <a:ea typeface="Montserrat" pitchFamily="34" charset="-122"/>
                <a:cs typeface="Montserrat" pitchFamily="34" charset="-120"/>
              </a:rPr>
              <a:t>Giá thành:</a:t>
            </a:r>
            <a:pPr algn="l" indent="0" marL="0">
              <a:lnSpc>
                <a:spcPts val="2450"/>
              </a:lnSpc>
              <a:buNone/>
            </a:pPr>
            <a:r>
              <a:rPr lang="en-US" sz="1550" dirty="0">
                <a:solidFill>
                  <a:srgbClr val="FFFFFF"/>
                </a:solidFill>
                <a:latin typeface="Montserrat" pitchFamily="34" charset="0"/>
                <a:ea typeface="Montserrat" pitchFamily="34" charset="-122"/>
                <a:cs typeface="Montserrat" pitchFamily="34" charset="-120"/>
              </a:rPr>
              <a:t> Xe điện hiện vẫn có giá ban đầu cao hơn so với các mẫu xe truyền thống tương đương.</a:t>
            </a:r>
            <a:endParaRPr lang="en-US" sz="1550" dirty="0"/>
          </a:p>
        </p:txBody>
      </p:sp>
      <p:pic>
        <p:nvPicPr>
          <p:cNvPr id="8" name="Image 0" descr="preencoded.png">    </p:cNvPr>
          <p:cNvPicPr>
            <a:picLocks noChangeAspect="1"/>
          </p:cNvPicPr>
          <p:nvPr/>
        </p:nvPicPr>
        <p:blipFill>
          <a:blip r:embed="rId1"/>
          <a:stretch>
            <a:fillRect/>
          </a:stretch>
        </p:blipFill>
        <p:spPr>
          <a:xfrm>
            <a:off x="7564279" y="1715214"/>
            <a:ext cx="6380917" cy="638091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309" y="888087"/>
            <a:ext cx="9309259" cy="712708"/>
          </a:xfrm>
          <a:prstGeom prst="rect">
            <a:avLst/>
          </a:prstGeom>
          <a:noFill/>
          <a:ln/>
        </p:spPr>
        <p:txBody>
          <a:bodyPr wrap="none" lIns="0" tIns="0" rIns="0" bIns="0" rtlCol="0" anchor="t"/>
          <a:lstStyle/>
          <a:p>
            <a:pPr algn="l" indent="0" marL="0">
              <a:lnSpc>
                <a:spcPts val="5600"/>
              </a:lnSpc>
              <a:buNone/>
            </a:pPr>
            <a:r>
              <a:rPr lang="en-US" sz="4450" b="1" dirty="0">
                <a:solidFill>
                  <a:srgbClr val="2E3C4E"/>
                </a:solidFill>
                <a:latin typeface="Barlow Bold" pitchFamily="34" charset="0"/>
                <a:ea typeface="Barlow Bold" pitchFamily="34" charset="-122"/>
                <a:cs typeface="Barlow Bold" pitchFamily="34" charset="-120"/>
              </a:rPr>
              <a:t>Thực Trạng Xe Ô Tô Điện Tại Việt Nam</a:t>
            </a:r>
            <a:endParaRPr lang="en-US" sz="4450" dirty="0"/>
          </a:p>
        </p:txBody>
      </p:sp>
      <p:sp>
        <p:nvSpPr>
          <p:cNvPr id="3" name="Text 1"/>
          <p:cNvSpPr/>
          <p:nvPr/>
        </p:nvSpPr>
        <p:spPr>
          <a:xfrm>
            <a:off x="758309" y="2120622"/>
            <a:ext cx="7656790" cy="693420"/>
          </a:xfrm>
          <a:prstGeom prst="rect">
            <a:avLst/>
          </a:prstGeom>
          <a:noFill/>
          <a:ln/>
        </p:spPr>
        <p:txBody>
          <a:bodyPr wrap="square" lIns="0" tIns="0" rIns="0" bIns="0" rtlCol="0" anchor="t"/>
          <a:lstStyle/>
          <a:p>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Thị trường xe điện Việt Nam đang chứng kiến sự tăng trưởng mạnh mẽ, với VinFast là đầu tàu tiên phong.</a:t>
            </a:r>
            <a:endParaRPr lang="en-US" sz="1700" dirty="0"/>
          </a:p>
        </p:txBody>
      </p:sp>
      <p:sp>
        <p:nvSpPr>
          <p:cNvPr id="4" name="Text 2"/>
          <p:cNvSpPr/>
          <p:nvPr/>
        </p:nvSpPr>
        <p:spPr>
          <a:xfrm>
            <a:off x="758309" y="3008948"/>
            <a:ext cx="7656790" cy="693420"/>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384653"/>
                </a:solidFill>
                <a:latin typeface="Montserrat" pitchFamily="34" charset="0"/>
                <a:ea typeface="Montserrat" pitchFamily="34" charset="-122"/>
                <a:cs typeface="Montserrat" pitchFamily="34" charset="-120"/>
              </a:rPr>
              <a:t>VinFast dẫn đầu:</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 Với các mẫu xe chủ lực như VF e34, VF 8, VF 9, VinFast đã nhanh chóng chiếm lĩnh thị trường và vươn ra quốc tế.</a:t>
            </a:r>
            <a:endParaRPr lang="en-US" sz="1700" dirty="0"/>
          </a:p>
        </p:txBody>
      </p:sp>
      <p:sp>
        <p:nvSpPr>
          <p:cNvPr id="5" name="Text 3"/>
          <p:cNvSpPr/>
          <p:nvPr/>
        </p:nvSpPr>
        <p:spPr>
          <a:xfrm>
            <a:off x="758309" y="3778091"/>
            <a:ext cx="7656790" cy="1040130"/>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384653"/>
                </a:solidFill>
                <a:latin typeface="Montserrat" pitchFamily="34" charset="0"/>
                <a:ea typeface="Montserrat" pitchFamily="34" charset="-122"/>
                <a:cs typeface="Montserrat" pitchFamily="34" charset="-120"/>
              </a:rPr>
              <a:t>Số lượng tăng nhanh:</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 Số lượng xe điện lăn bánh trên đường phố Việt Nam đã tăng đáng kể trong những năm gần đây, thể hiện xu hướng chuyển dịch rõ rệt của người tiêu dùng.</a:t>
            </a:r>
            <a:endParaRPr lang="en-US" sz="1700" dirty="0"/>
          </a:p>
        </p:txBody>
      </p:sp>
      <p:sp>
        <p:nvSpPr>
          <p:cNvPr id="6" name="Text 4"/>
          <p:cNvSpPr/>
          <p:nvPr/>
        </p:nvSpPr>
        <p:spPr>
          <a:xfrm>
            <a:off x="758309" y="4893945"/>
            <a:ext cx="7656790" cy="1040130"/>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384653"/>
                </a:solidFill>
                <a:latin typeface="Montserrat" pitchFamily="34" charset="0"/>
                <a:ea typeface="Montserrat" pitchFamily="34" charset="-122"/>
                <a:cs typeface="Montserrat" pitchFamily="34" charset="-120"/>
              </a:rPr>
              <a:t>Hệ thống trạm sạc:</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 Mạng lưới trạm sạc đang được xây dựng và mở rộng nhanh chóng bởi VinFast và các nhà đầu tư khác, đặt mục tiêu phủ sóng toàn quốc.</a:t>
            </a:r>
            <a:endParaRPr lang="en-US" sz="1700" dirty="0"/>
          </a:p>
        </p:txBody>
      </p:sp>
      <p:sp>
        <p:nvSpPr>
          <p:cNvPr id="7" name="Text 5"/>
          <p:cNvSpPr/>
          <p:nvPr/>
        </p:nvSpPr>
        <p:spPr>
          <a:xfrm>
            <a:off x="758309" y="6009799"/>
            <a:ext cx="7656790" cy="1040130"/>
          </a:xfrm>
          <a:prstGeom prst="rect">
            <a:avLst/>
          </a:prstGeom>
          <a:noFill/>
          <a:ln/>
        </p:spPr>
        <p:txBody>
          <a:bodyPr wrap="square" lIns="0" tIns="0" rIns="0" bIns="0" rtlCol="0" anchor="t"/>
          <a:lstStyle/>
          <a:p>
            <a:pPr algn="l" marL="342900" indent="-342900">
              <a:lnSpc>
                <a:spcPts val="2700"/>
              </a:lnSpc>
              <a:buSzPct val="100000"/>
              <a:buChar char="•"/>
            </a:pPr>
            <a:r>
              <a:rPr lang="en-US" sz="1700" b="1" dirty="0">
                <a:solidFill>
                  <a:srgbClr val="384653"/>
                </a:solidFill>
                <a:latin typeface="Montserrat" pitchFamily="34" charset="0"/>
                <a:ea typeface="Montserrat" pitchFamily="34" charset="-122"/>
                <a:cs typeface="Montserrat" pitchFamily="34" charset="-120"/>
              </a:rPr>
              <a:t>Chính sách hỗ trợ:</a:t>
            </a:r>
            <a:pPr algn="l" indent="0" marL="0">
              <a:lnSpc>
                <a:spcPts val="2700"/>
              </a:lnSpc>
              <a:buNone/>
            </a:pPr>
            <a:r>
              <a:rPr lang="en-US" sz="1700" dirty="0">
                <a:solidFill>
                  <a:srgbClr val="384653"/>
                </a:solidFill>
                <a:latin typeface="Montserrat" pitchFamily="34" charset="0"/>
                <a:ea typeface="Montserrat" pitchFamily="34" charset="-122"/>
                <a:cs typeface="Montserrat" pitchFamily="34" charset="-120"/>
              </a:rPr>
              <a:t> Chính phủ Việt Nam cũng ban hành nhiều chính sách khuyến khích, ưu đãi cho xe điện nhằm giảm ô nhiễm và thúc đẩy phát triển bền vững.</a:t>
            </a:r>
            <a:endParaRPr lang="en-US" sz="1700" dirty="0"/>
          </a:p>
        </p:txBody>
      </p:sp>
      <p:pic>
        <p:nvPicPr>
          <p:cNvPr id="8" name="Image 0" descr="preencoded.png">    </p:cNvPr>
          <p:cNvPicPr>
            <a:picLocks noChangeAspect="1"/>
          </p:cNvPicPr>
          <p:nvPr/>
        </p:nvPicPr>
        <p:blipFill>
          <a:blip r:embed="rId1"/>
          <a:stretch>
            <a:fillRect/>
          </a:stretch>
        </p:blipFill>
        <p:spPr>
          <a:xfrm>
            <a:off x="8951357" y="2169438"/>
            <a:ext cx="4928235" cy="49282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1670328"/>
            <a:ext cx="7768352" cy="712708"/>
          </a:xfrm>
          <a:prstGeom prst="rect">
            <a:avLst/>
          </a:prstGeom>
          <a:noFill/>
          <a:ln/>
        </p:spPr>
        <p:txBody>
          <a:bodyPr wrap="none" lIns="0" tIns="0" rIns="0" bIns="0" rtlCol="0" anchor="t"/>
          <a:lstStyle/>
          <a:p>
            <a:pPr algn="l" indent="0" marL="0">
              <a:lnSpc>
                <a:spcPts val="5600"/>
              </a:lnSpc>
              <a:buNone/>
            </a:pPr>
            <a:r>
              <a:rPr lang="en-US" sz="4450" b="1" dirty="0">
                <a:solidFill>
                  <a:srgbClr val="E5F6FF"/>
                </a:solidFill>
                <a:latin typeface="Barlow Bold" pitchFamily="34" charset="0"/>
                <a:ea typeface="Barlow Bold" pitchFamily="34" charset="-122"/>
                <a:cs typeface="Barlow Bold" pitchFamily="34" charset="-120"/>
              </a:rPr>
              <a:t>Tiềm Năng Phát Triển và Cơ Hội</a:t>
            </a:r>
            <a:endParaRPr lang="en-US" sz="4450" dirty="0"/>
          </a:p>
        </p:txBody>
      </p:sp>
      <p:pic>
        <p:nvPicPr>
          <p:cNvPr id="3" name="Image 0" descr="preencoded.png">    </p:cNvPr>
          <p:cNvPicPr>
            <a:picLocks noChangeAspect="1"/>
          </p:cNvPicPr>
          <p:nvPr/>
        </p:nvPicPr>
        <p:blipFill>
          <a:blip r:embed="rId1"/>
          <a:stretch>
            <a:fillRect/>
          </a:stretch>
        </p:blipFill>
        <p:spPr>
          <a:xfrm>
            <a:off x="758309" y="2816304"/>
            <a:ext cx="541615" cy="541615"/>
          </a:xfrm>
          <a:prstGeom prst="rect">
            <a:avLst/>
          </a:prstGeom>
        </p:spPr>
      </p:pic>
      <p:sp>
        <p:nvSpPr>
          <p:cNvPr id="4" name="Text 1"/>
          <p:cNvSpPr/>
          <p:nvPr/>
        </p:nvSpPr>
        <p:spPr>
          <a:xfrm>
            <a:off x="1570673" y="2944892"/>
            <a:ext cx="3288744" cy="356235"/>
          </a:xfrm>
          <a:prstGeom prst="rect">
            <a:avLst/>
          </a:prstGeom>
          <a:noFill/>
          <a:ln/>
        </p:spPr>
        <p:txBody>
          <a:bodyPr wrap="none" lIns="0" tIns="0" rIns="0" bIns="0" rtlCol="0" anchor="t"/>
          <a:lstStyle/>
          <a:p>
            <a:pPr algn="l" indent="0" marL="0">
              <a:lnSpc>
                <a:spcPts val="2800"/>
              </a:lnSpc>
              <a:buNone/>
            </a:pPr>
            <a:r>
              <a:rPr lang="en-US" sz="2200" b="1" dirty="0">
                <a:solidFill>
                  <a:srgbClr val="E5F6FF"/>
                </a:solidFill>
                <a:latin typeface="Barlow Bold" pitchFamily="34" charset="0"/>
                <a:ea typeface="Barlow Bold" pitchFamily="34" charset="-122"/>
                <a:cs typeface="Barlow Bold" pitchFamily="34" charset="-120"/>
              </a:rPr>
              <a:t>Dân số trẻ &amp; Nhu cầu Xanh</a:t>
            </a:r>
            <a:endParaRPr lang="en-US" sz="2200" dirty="0"/>
          </a:p>
        </p:txBody>
      </p:sp>
      <p:sp>
        <p:nvSpPr>
          <p:cNvPr id="5" name="Text 2"/>
          <p:cNvSpPr/>
          <p:nvPr/>
        </p:nvSpPr>
        <p:spPr>
          <a:xfrm>
            <a:off x="1570673" y="3431024"/>
            <a:ext cx="5609153" cy="1040130"/>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Tầng lớp trung lưu tăng, dân số trẻ Việt Nam có ý thức cao về môi trường, tạo nhu cầu lớn cho xe xanh.</a:t>
            </a:r>
            <a:endParaRPr lang="en-US" sz="1700" dirty="0"/>
          </a:p>
        </p:txBody>
      </p:sp>
      <p:pic>
        <p:nvPicPr>
          <p:cNvPr id="6" name="Image 1" descr="preencoded.png">    </p:cNvPr>
          <p:cNvPicPr>
            <a:picLocks noChangeAspect="1"/>
          </p:cNvPicPr>
          <p:nvPr/>
        </p:nvPicPr>
        <p:blipFill>
          <a:blip r:embed="rId2"/>
          <a:stretch>
            <a:fillRect/>
          </a:stretch>
        </p:blipFill>
        <p:spPr>
          <a:xfrm>
            <a:off x="7450574" y="2816304"/>
            <a:ext cx="541615" cy="541615"/>
          </a:xfrm>
          <a:prstGeom prst="rect">
            <a:avLst/>
          </a:prstGeom>
        </p:spPr>
      </p:pic>
      <p:sp>
        <p:nvSpPr>
          <p:cNvPr id="7" name="Text 3"/>
          <p:cNvSpPr/>
          <p:nvPr/>
        </p:nvSpPr>
        <p:spPr>
          <a:xfrm>
            <a:off x="8262938" y="2944892"/>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5F6FF"/>
                </a:solidFill>
                <a:latin typeface="Barlow Bold" pitchFamily="34" charset="0"/>
                <a:ea typeface="Barlow Bold" pitchFamily="34" charset="-122"/>
                <a:cs typeface="Barlow Bold" pitchFamily="34" charset="-120"/>
              </a:rPr>
              <a:t>Giá xăng dầu leo thang</a:t>
            </a:r>
            <a:endParaRPr lang="en-US" sz="2200" dirty="0"/>
          </a:p>
        </p:txBody>
      </p:sp>
      <p:sp>
        <p:nvSpPr>
          <p:cNvPr id="8" name="Text 4"/>
          <p:cNvSpPr/>
          <p:nvPr/>
        </p:nvSpPr>
        <p:spPr>
          <a:xfrm>
            <a:off x="8262938" y="3431024"/>
            <a:ext cx="5609153" cy="1040130"/>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Biến động giá xăng dầu liên tục thúc đẩy người dùng tìm kiếm các giải pháp thay thế tiết kiệm hơn như xe điện.</a:t>
            </a:r>
            <a:endParaRPr lang="en-US" sz="1700" dirty="0"/>
          </a:p>
        </p:txBody>
      </p:sp>
      <p:pic>
        <p:nvPicPr>
          <p:cNvPr id="9" name="Image 2" descr="preencoded.png">    </p:cNvPr>
          <p:cNvPicPr>
            <a:picLocks noChangeAspect="1"/>
          </p:cNvPicPr>
          <p:nvPr/>
        </p:nvPicPr>
        <p:blipFill>
          <a:blip r:embed="rId3"/>
          <a:stretch>
            <a:fillRect/>
          </a:stretch>
        </p:blipFill>
        <p:spPr>
          <a:xfrm>
            <a:off x="758309" y="4904423"/>
            <a:ext cx="541615" cy="541615"/>
          </a:xfrm>
          <a:prstGeom prst="rect">
            <a:avLst/>
          </a:prstGeom>
        </p:spPr>
      </p:pic>
      <p:sp>
        <p:nvSpPr>
          <p:cNvPr id="10" name="Text 5"/>
          <p:cNvSpPr/>
          <p:nvPr/>
        </p:nvSpPr>
        <p:spPr>
          <a:xfrm>
            <a:off x="1570673" y="5033010"/>
            <a:ext cx="3389114" cy="356235"/>
          </a:xfrm>
          <a:prstGeom prst="rect">
            <a:avLst/>
          </a:prstGeom>
          <a:noFill/>
          <a:ln/>
        </p:spPr>
        <p:txBody>
          <a:bodyPr wrap="none" lIns="0" tIns="0" rIns="0" bIns="0" rtlCol="0" anchor="t"/>
          <a:lstStyle/>
          <a:p>
            <a:pPr algn="l" indent="0" marL="0">
              <a:lnSpc>
                <a:spcPts val="2800"/>
              </a:lnSpc>
              <a:buNone/>
            </a:pPr>
            <a:r>
              <a:rPr lang="en-US" sz="2200" b="1" dirty="0">
                <a:solidFill>
                  <a:srgbClr val="E5F6FF"/>
                </a:solidFill>
                <a:latin typeface="Barlow Bold" pitchFamily="34" charset="0"/>
                <a:ea typeface="Barlow Bold" pitchFamily="34" charset="-122"/>
                <a:cs typeface="Barlow Bold" pitchFamily="34" charset="-120"/>
              </a:rPr>
              <a:t>Công nghệ pin &amp; Sạc nhanh</a:t>
            </a:r>
            <a:endParaRPr lang="en-US" sz="2200" dirty="0"/>
          </a:p>
        </p:txBody>
      </p:sp>
      <p:sp>
        <p:nvSpPr>
          <p:cNvPr id="11" name="Text 6"/>
          <p:cNvSpPr/>
          <p:nvPr/>
        </p:nvSpPr>
        <p:spPr>
          <a:xfrm>
            <a:off x="1570673" y="5519142"/>
            <a:ext cx="5609153" cy="1040130"/>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Công nghệ pin ngày càng tiên tiến, phạm vi di chuyển được mở rộng và thời gian sạc rút ngắn, giảm bớt lo ngại cho người dùng.</a:t>
            </a:r>
            <a:endParaRPr lang="en-US" sz="1700" dirty="0"/>
          </a:p>
        </p:txBody>
      </p:sp>
      <p:pic>
        <p:nvPicPr>
          <p:cNvPr id="12" name="Image 3" descr="preencoded.png">    </p:cNvPr>
          <p:cNvPicPr>
            <a:picLocks noChangeAspect="1"/>
          </p:cNvPicPr>
          <p:nvPr/>
        </p:nvPicPr>
        <p:blipFill>
          <a:blip r:embed="rId4"/>
          <a:stretch>
            <a:fillRect/>
          </a:stretch>
        </p:blipFill>
        <p:spPr>
          <a:xfrm>
            <a:off x="7450574" y="4904423"/>
            <a:ext cx="541615" cy="541615"/>
          </a:xfrm>
          <a:prstGeom prst="rect">
            <a:avLst/>
          </a:prstGeom>
        </p:spPr>
      </p:pic>
      <p:sp>
        <p:nvSpPr>
          <p:cNvPr id="13" name="Text 7"/>
          <p:cNvSpPr/>
          <p:nvPr/>
        </p:nvSpPr>
        <p:spPr>
          <a:xfrm>
            <a:off x="8262938" y="5033010"/>
            <a:ext cx="3285411" cy="356235"/>
          </a:xfrm>
          <a:prstGeom prst="rect">
            <a:avLst/>
          </a:prstGeom>
          <a:noFill/>
          <a:ln/>
        </p:spPr>
        <p:txBody>
          <a:bodyPr wrap="none" lIns="0" tIns="0" rIns="0" bIns="0" rtlCol="0" anchor="t"/>
          <a:lstStyle/>
          <a:p>
            <a:pPr algn="l" indent="0" marL="0">
              <a:lnSpc>
                <a:spcPts val="2800"/>
              </a:lnSpc>
              <a:buNone/>
            </a:pPr>
            <a:r>
              <a:rPr lang="en-US" sz="2200" b="1" dirty="0">
                <a:solidFill>
                  <a:srgbClr val="E5F6FF"/>
                </a:solidFill>
                <a:latin typeface="Barlow Bold" pitchFamily="34" charset="0"/>
                <a:ea typeface="Barlow Bold" pitchFamily="34" charset="-122"/>
                <a:cs typeface="Barlow Bold" pitchFamily="34" charset="-120"/>
              </a:rPr>
              <a:t>Chính sách hỗ trợ quốc gia</a:t>
            </a:r>
            <a:endParaRPr lang="en-US" sz="2200" dirty="0"/>
          </a:p>
        </p:txBody>
      </p:sp>
      <p:sp>
        <p:nvSpPr>
          <p:cNvPr id="14" name="Text 8"/>
          <p:cNvSpPr/>
          <p:nvPr/>
        </p:nvSpPr>
        <p:spPr>
          <a:xfrm>
            <a:off x="8262938" y="5519142"/>
            <a:ext cx="5609153" cy="1040130"/>
          </a:xfrm>
          <a:prstGeom prst="rect">
            <a:avLst/>
          </a:prstGeom>
          <a:noFill/>
          <a:ln/>
        </p:spPr>
        <p:txBody>
          <a:bodyPr wrap="square" lIns="0" tIns="0" rIns="0" bIns="0" rtlCol="0" anchor="t"/>
          <a:lstStyle/>
          <a:p>
            <a:pPr algn="l" indent="0" marL="0">
              <a:lnSpc>
                <a:spcPts val="2700"/>
              </a:lnSpc>
              <a:buNone/>
            </a:pPr>
            <a:r>
              <a:rPr lang="en-US" sz="1700" dirty="0">
                <a:solidFill>
                  <a:srgbClr val="000000"/>
                </a:solidFill>
                <a:latin typeface="Montserrat" pitchFamily="34" charset="0"/>
                <a:ea typeface="Montserrat" pitchFamily="34" charset="-122"/>
                <a:cs typeface="Montserrat" pitchFamily="34" charset="-120"/>
              </a:rPr>
              <a:t>Chính phủ Việt Nam cam kết thúc đẩy xe điện thông qua các chính sách thuế, phí ưu đãi và hỗ trợ hạ tầng.</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92825" y="544354"/>
            <a:ext cx="9097566" cy="651272"/>
          </a:xfrm>
          <a:prstGeom prst="rect">
            <a:avLst/>
          </a:prstGeom>
          <a:noFill/>
          <a:ln/>
        </p:spPr>
        <p:txBody>
          <a:bodyPr wrap="none" lIns="0" tIns="0" rIns="0" bIns="0" rtlCol="0" anchor="t"/>
          <a:lstStyle/>
          <a:p>
            <a:pPr algn="l" indent="0" marL="0">
              <a:lnSpc>
                <a:spcPts val="5100"/>
              </a:lnSpc>
              <a:buNone/>
            </a:pPr>
            <a:r>
              <a:rPr lang="en-US" sz="4100" b="1" dirty="0">
                <a:solidFill>
                  <a:srgbClr val="2E3C4E"/>
                </a:solidFill>
                <a:latin typeface="Barlow Bold" pitchFamily="34" charset="0"/>
                <a:ea typeface="Barlow Bold" pitchFamily="34" charset="-122"/>
                <a:cs typeface="Barlow Bold" pitchFamily="34" charset="-120"/>
              </a:rPr>
              <a:t>Ví Dụ Thành Công và Xu Hướng Toàn Cầu</a:t>
            </a:r>
            <a:endParaRPr lang="en-US" sz="4100" dirty="0"/>
          </a:p>
        </p:txBody>
      </p:sp>
      <p:pic>
        <p:nvPicPr>
          <p:cNvPr id="3" name="Image 0" descr="preencoded.png">    </p:cNvPr>
          <p:cNvPicPr>
            <a:picLocks noChangeAspect="1"/>
          </p:cNvPicPr>
          <p:nvPr/>
        </p:nvPicPr>
        <p:blipFill>
          <a:blip r:embed="rId1"/>
          <a:stretch>
            <a:fillRect/>
          </a:stretch>
        </p:blipFill>
        <p:spPr>
          <a:xfrm>
            <a:off x="692825" y="1715214"/>
            <a:ext cx="6380917" cy="6380917"/>
          </a:xfrm>
          <a:prstGeom prst="rect">
            <a:avLst/>
          </a:prstGeom>
        </p:spPr>
      </p:pic>
      <p:sp>
        <p:nvSpPr>
          <p:cNvPr id="4" name="Text 1"/>
          <p:cNvSpPr/>
          <p:nvPr/>
        </p:nvSpPr>
        <p:spPr>
          <a:xfrm>
            <a:off x="7564279" y="1670685"/>
            <a:ext cx="6380917" cy="950119"/>
          </a:xfrm>
          <a:prstGeom prst="rect">
            <a:avLst/>
          </a:prstGeom>
          <a:noFill/>
          <a:ln/>
        </p:spPr>
        <p:txBody>
          <a:bodyPr wrap="square" lIns="0" tIns="0" rIns="0" bIns="0" rtlCol="0" anchor="t"/>
          <a:lstStyle/>
          <a:p>
            <a:pPr algn="l" marL="342900" indent="-342900">
              <a:lnSpc>
                <a:spcPts val="2450"/>
              </a:lnSpc>
              <a:buSzPct val="100000"/>
              <a:buChar char="•"/>
            </a:pPr>
            <a:r>
              <a:rPr lang="en-US" sz="1550" b="1" dirty="0">
                <a:solidFill>
                  <a:srgbClr val="384653"/>
                </a:solidFill>
                <a:latin typeface="Montserrat" pitchFamily="34" charset="0"/>
                <a:ea typeface="Montserrat" pitchFamily="34" charset="-122"/>
                <a:cs typeface="Montserrat" pitchFamily="34" charset="-120"/>
              </a:rPr>
              <a:t>Tesla Model 3:</a:t>
            </a:r>
            <a:pPr algn="l" indent="0" marL="0">
              <a:lnSpc>
                <a:spcPts val="2450"/>
              </a:lnSpc>
              <a:buNone/>
            </a:pPr>
            <a:r>
              <a:rPr lang="en-US" sz="1550" dirty="0">
                <a:solidFill>
                  <a:srgbClr val="384653"/>
                </a:solidFill>
                <a:latin typeface="Montserrat" pitchFamily="34" charset="0"/>
                <a:ea typeface="Montserrat" pitchFamily="34" charset="-122"/>
                <a:cs typeface="Montserrat" pitchFamily="34" charset="-120"/>
              </a:rPr>
              <a:t> Là minh chứng cho thành công của xe điện, với hơn 1 triệu xe bán ra trên toàn cầu, dẫn đầu xu hướng thị trường.</a:t>
            </a:r>
            <a:endParaRPr lang="en-US" sz="1550" dirty="0"/>
          </a:p>
        </p:txBody>
      </p:sp>
      <p:sp>
        <p:nvSpPr>
          <p:cNvPr id="5" name="Text 2"/>
          <p:cNvSpPr/>
          <p:nvPr/>
        </p:nvSpPr>
        <p:spPr>
          <a:xfrm>
            <a:off x="7564279" y="2689979"/>
            <a:ext cx="6380917" cy="950119"/>
          </a:xfrm>
          <a:prstGeom prst="rect">
            <a:avLst/>
          </a:prstGeom>
          <a:noFill/>
          <a:ln/>
        </p:spPr>
        <p:txBody>
          <a:bodyPr wrap="square" lIns="0" tIns="0" rIns="0" bIns="0" rtlCol="0" anchor="t"/>
          <a:lstStyle/>
          <a:p>
            <a:pPr algn="l" marL="342900" indent="-342900">
              <a:lnSpc>
                <a:spcPts val="2450"/>
              </a:lnSpc>
              <a:buSzPct val="100000"/>
              <a:buChar char="•"/>
            </a:pPr>
            <a:r>
              <a:rPr lang="en-US" sz="1550" b="1" dirty="0">
                <a:solidFill>
                  <a:srgbClr val="384653"/>
                </a:solidFill>
                <a:latin typeface="Montserrat" pitchFamily="34" charset="0"/>
                <a:ea typeface="Montserrat" pitchFamily="34" charset="-122"/>
                <a:cs typeface="Montserrat" pitchFamily="34" charset="-120"/>
              </a:rPr>
              <a:t>Trung Quốc:</a:t>
            </a:r>
            <a:pPr algn="l" indent="0" marL="0">
              <a:lnSpc>
                <a:spcPts val="2450"/>
              </a:lnSpc>
              <a:buNone/>
            </a:pPr>
            <a:r>
              <a:rPr lang="en-US" sz="1550" dirty="0">
                <a:solidFill>
                  <a:srgbClr val="384653"/>
                </a:solidFill>
                <a:latin typeface="Montserrat" pitchFamily="34" charset="0"/>
                <a:ea typeface="Montserrat" pitchFamily="34" charset="-122"/>
                <a:cs typeface="Montserrat" pitchFamily="34" charset="-120"/>
              </a:rPr>
              <a:t> Đã trở thành thị trường xe điện lớn nhất thế giới, với hơn 5.5 triệu xe, thể hiện sự chấp nhận rộng rãi của người tiêu dùng.</a:t>
            </a:r>
            <a:endParaRPr lang="en-US" sz="1550" dirty="0"/>
          </a:p>
        </p:txBody>
      </p:sp>
      <p:sp>
        <p:nvSpPr>
          <p:cNvPr id="6" name="Text 3"/>
          <p:cNvSpPr/>
          <p:nvPr/>
        </p:nvSpPr>
        <p:spPr>
          <a:xfrm>
            <a:off x="7564279" y="3709273"/>
            <a:ext cx="6380917" cy="950119"/>
          </a:xfrm>
          <a:prstGeom prst="rect">
            <a:avLst/>
          </a:prstGeom>
          <a:noFill/>
          <a:ln/>
        </p:spPr>
        <p:txBody>
          <a:bodyPr wrap="square" lIns="0" tIns="0" rIns="0" bIns="0" rtlCol="0" anchor="t"/>
          <a:lstStyle/>
          <a:p>
            <a:pPr algn="l" marL="342900" indent="-342900">
              <a:lnSpc>
                <a:spcPts val="2450"/>
              </a:lnSpc>
              <a:buSzPct val="100000"/>
              <a:buChar char="•"/>
            </a:pPr>
            <a:r>
              <a:rPr lang="en-US" sz="1550" b="1" dirty="0">
                <a:solidFill>
                  <a:srgbClr val="384653"/>
                </a:solidFill>
                <a:latin typeface="Montserrat" pitchFamily="34" charset="0"/>
                <a:ea typeface="Montserrat" pitchFamily="34" charset="-122"/>
                <a:cs typeface="Montserrat" pitchFamily="34" charset="-120"/>
              </a:rPr>
              <a:t>Các hãng xe lớn:</a:t>
            </a:r>
            <a:pPr algn="l" indent="0" marL="0">
              <a:lnSpc>
                <a:spcPts val="2450"/>
              </a:lnSpc>
              <a:buNone/>
            </a:pPr>
            <a:r>
              <a:rPr lang="en-US" sz="1550" dirty="0">
                <a:solidFill>
                  <a:srgbClr val="384653"/>
                </a:solidFill>
                <a:latin typeface="Montserrat" pitchFamily="34" charset="0"/>
                <a:ea typeface="Montserrat" pitchFamily="34" charset="-122"/>
                <a:cs typeface="Montserrat" pitchFamily="34" charset="-120"/>
              </a:rPr>
              <a:t> KIA, Mercedes, Hyundai, Ford, General Motors... tất cả đều đang đầu tư mạnh mẽ vào nghiên cứu và sản xuất xe điện, cam kết tương lai không phát thải.</a:t>
            </a:r>
            <a:endParaRPr lang="en-US" sz="1550" dirty="0"/>
          </a:p>
        </p:txBody>
      </p:sp>
      <p:sp>
        <p:nvSpPr>
          <p:cNvPr id="7" name="Text 4"/>
          <p:cNvSpPr/>
          <p:nvPr/>
        </p:nvSpPr>
        <p:spPr>
          <a:xfrm>
            <a:off x="7564279" y="4728567"/>
            <a:ext cx="6380917" cy="950119"/>
          </a:xfrm>
          <a:prstGeom prst="rect">
            <a:avLst/>
          </a:prstGeom>
          <a:noFill/>
          <a:ln/>
        </p:spPr>
        <p:txBody>
          <a:bodyPr wrap="square" lIns="0" tIns="0" rIns="0" bIns="0" rtlCol="0" anchor="t"/>
          <a:lstStyle/>
          <a:p>
            <a:pPr algn="l" marL="342900" indent="-342900">
              <a:lnSpc>
                <a:spcPts val="2450"/>
              </a:lnSpc>
              <a:buSzPct val="100000"/>
              <a:buChar char="•"/>
            </a:pPr>
            <a:r>
              <a:rPr lang="en-US" sz="1550" b="1" dirty="0">
                <a:solidFill>
                  <a:srgbClr val="384653"/>
                </a:solidFill>
                <a:latin typeface="Montserrat" pitchFamily="34" charset="0"/>
                <a:ea typeface="Montserrat" pitchFamily="34" charset="-122"/>
                <a:cs typeface="Montserrat" pitchFamily="34" charset="-120"/>
              </a:rPr>
              <a:t>Xu hướng ACES:</a:t>
            </a:r>
            <a:pPr algn="l" indent="0" marL="0">
              <a:lnSpc>
                <a:spcPts val="2450"/>
              </a:lnSpc>
              <a:buNone/>
            </a:pPr>
            <a:r>
              <a:rPr lang="en-US" sz="1550" dirty="0">
                <a:solidFill>
                  <a:srgbClr val="384653"/>
                </a:solidFill>
                <a:latin typeface="Montserrat" pitchFamily="34" charset="0"/>
                <a:ea typeface="Montserrat" pitchFamily="34" charset="-122"/>
                <a:cs typeface="Montserrat" pitchFamily="34" charset="-120"/>
              </a:rPr>
              <a:t> (Autonomous, Connected, Electric, Shared) đang định hình lại ngành giao thông, hướng tới các giải pháp di chuyển thông minh, bền vững và tiện lợi.</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2025-09-05T06:32:20Z</dcterms:created>
  <dcterms:modified xsi:type="dcterms:W3CDTF">2025-09-05T06:32:20Z</dcterms:modified>
</cp:coreProperties>
</file>